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2" r:id="rId4"/>
  </p:sldMasterIdLst>
  <p:notesMasterIdLst>
    <p:notesMasterId r:id="rId15"/>
  </p:notesMasterIdLst>
  <p:sldIdLst>
    <p:sldId id="256" r:id="rId5"/>
    <p:sldId id="527" r:id="rId6"/>
    <p:sldId id="528" r:id="rId7"/>
    <p:sldId id="274" r:id="rId8"/>
    <p:sldId id="530" r:id="rId9"/>
    <p:sldId id="531" r:id="rId10"/>
    <p:sldId id="532" r:id="rId11"/>
    <p:sldId id="533" r:id="rId12"/>
    <p:sldId id="529"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B16"/>
    <a:srgbClr val="CC0000"/>
    <a:srgbClr val="FF9639"/>
    <a:srgbClr val="CB2128"/>
    <a:srgbClr val="80207A"/>
    <a:srgbClr val="CB2D79"/>
    <a:srgbClr val="4DACF0"/>
    <a:srgbClr val="969696"/>
    <a:srgbClr val="FFCA29"/>
    <a:srgbClr val="089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00AC9-1C81-4F8D-9D05-1D52FE711AE6}" v="234" dt="2021-04-28T13:35:13.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6357" autoAdjust="0"/>
  </p:normalViewPr>
  <p:slideViewPr>
    <p:cSldViewPr snapToGrid="0">
      <p:cViewPr varScale="1">
        <p:scale>
          <a:sx n="106" d="100"/>
          <a:sy n="106" d="100"/>
        </p:scale>
        <p:origin x="786" y="138"/>
      </p:cViewPr>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hite" userId="c854f425-bba9-4352-94dc-364f7beb6e69" providerId="ADAL" clId="{24D00AC9-1C81-4F8D-9D05-1D52FE711AE6}"/>
    <pc:docChg chg="custSel modSld">
      <pc:chgData name="Chris White" userId="c854f425-bba9-4352-94dc-364f7beb6e69" providerId="ADAL" clId="{24D00AC9-1C81-4F8D-9D05-1D52FE711AE6}" dt="2021-04-28T13:35:18.872" v="50" actId="1076"/>
      <pc:docMkLst>
        <pc:docMk/>
      </pc:docMkLst>
      <pc:sldChg chg="addSp delSp modSp mod">
        <pc:chgData name="Chris White" userId="c854f425-bba9-4352-94dc-364f7beb6e69" providerId="ADAL" clId="{24D00AC9-1C81-4F8D-9D05-1D52FE711AE6}" dt="2021-04-28T13:35:18.872" v="50" actId="1076"/>
        <pc:sldMkLst>
          <pc:docMk/>
          <pc:sldMk cId="1773713739" sldId="530"/>
        </pc:sldMkLst>
        <pc:picChg chg="del">
          <ac:chgData name="Chris White" userId="c854f425-bba9-4352-94dc-364f7beb6e69" providerId="ADAL" clId="{24D00AC9-1C81-4F8D-9D05-1D52FE711AE6}" dt="2021-04-28T13:35:10.268" v="45" actId="478"/>
          <ac:picMkLst>
            <pc:docMk/>
            <pc:sldMk cId="1773713739" sldId="530"/>
            <ac:picMk id="4" creationId="{0F2AB149-B64A-4B21-BA7C-532D3F45CB93}"/>
          </ac:picMkLst>
        </pc:picChg>
        <pc:picChg chg="add mod">
          <ac:chgData name="Chris White" userId="c854f425-bba9-4352-94dc-364f7beb6e69" providerId="ADAL" clId="{24D00AC9-1C81-4F8D-9D05-1D52FE711AE6}" dt="2021-04-28T13:35:18.872" v="50" actId="1076"/>
          <ac:picMkLst>
            <pc:docMk/>
            <pc:sldMk cId="1773713739" sldId="530"/>
            <ac:picMk id="6" creationId="{D165190B-7AE1-41CC-8957-F259C7A2B79E}"/>
          </ac:picMkLst>
        </pc:picChg>
      </pc:sldChg>
      <pc:sldChg chg="addSp delSp modSp mod">
        <pc:chgData name="Chris White" userId="c854f425-bba9-4352-94dc-364f7beb6e69" providerId="ADAL" clId="{24D00AC9-1C81-4F8D-9D05-1D52FE711AE6}" dt="2021-04-28T13:35:03.959" v="44" actId="1076"/>
        <pc:sldMkLst>
          <pc:docMk/>
          <pc:sldMk cId="680690323" sldId="531"/>
        </pc:sldMkLst>
        <pc:picChg chg="del">
          <ac:chgData name="Chris White" userId="c854f425-bba9-4352-94dc-364f7beb6e69" providerId="ADAL" clId="{24D00AC9-1C81-4F8D-9D05-1D52FE711AE6}" dt="2021-04-28T13:33:27.482" v="16" actId="478"/>
          <ac:picMkLst>
            <pc:docMk/>
            <pc:sldMk cId="680690323" sldId="531"/>
            <ac:picMk id="5" creationId="{02114C8D-6017-4B35-9554-FF9B07CE593F}"/>
          </ac:picMkLst>
        </pc:picChg>
        <pc:picChg chg="add del mod">
          <ac:chgData name="Chris White" userId="c854f425-bba9-4352-94dc-364f7beb6e69" providerId="ADAL" clId="{24D00AC9-1C81-4F8D-9D05-1D52FE711AE6}" dt="2021-04-28T13:33:45.932" v="20" actId="478"/>
          <ac:picMkLst>
            <pc:docMk/>
            <pc:sldMk cId="680690323" sldId="531"/>
            <ac:picMk id="6" creationId="{49BE29F3-BE74-4424-8175-34BA83DFECBC}"/>
          </ac:picMkLst>
        </pc:picChg>
        <pc:picChg chg="del">
          <ac:chgData name="Chris White" userId="c854f425-bba9-4352-94dc-364f7beb6e69" providerId="ADAL" clId="{24D00AC9-1C81-4F8D-9D05-1D52FE711AE6}" dt="2021-04-28T13:33:26.502" v="15" actId="478"/>
          <ac:picMkLst>
            <pc:docMk/>
            <pc:sldMk cId="680690323" sldId="531"/>
            <ac:picMk id="7" creationId="{8D8BB3A1-BBF0-4CD8-A143-297022F373C9}"/>
          </ac:picMkLst>
        </pc:picChg>
        <pc:picChg chg="add del mod">
          <ac:chgData name="Chris White" userId="c854f425-bba9-4352-94dc-364f7beb6e69" providerId="ADAL" clId="{24D00AC9-1C81-4F8D-9D05-1D52FE711AE6}" dt="2021-04-28T13:34:18.648" v="25" actId="478"/>
          <ac:picMkLst>
            <pc:docMk/>
            <pc:sldMk cId="680690323" sldId="531"/>
            <ac:picMk id="9" creationId="{14D5A8E2-02D7-4DB8-9E95-A7F0B1031734}"/>
          </ac:picMkLst>
        </pc:picChg>
        <pc:picChg chg="add del mod">
          <ac:chgData name="Chris White" userId="c854f425-bba9-4352-94dc-364f7beb6e69" providerId="ADAL" clId="{24D00AC9-1C81-4F8D-9D05-1D52FE711AE6}" dt="2021-04-28T13:34:23.560" v="30" actId="478"/>
          <ac:picMkLst>
            <pc:docMk/>
            <pc:sldMk cId="680690323" sldId="531"/>
            <ac:picMk id="11" creationId="{F7BE858C-B02D-4B7D-87C3-5BAAC1F301FE}"/>
          </ac:picMkLst>
        </pc:picChg>
        <pc:picChg chg="add mod">
          <ac:chgData name="Chris White" userId="c854f425-bba9-4352-94dc-364f7beb6e69" providerId="ADAL" clId="{24D00AC9-1C81-4F8D-9D05-1D52FE711AE6}" dt="2021-04-28T13:35:01.311" v="43" actId="1076"/>
          <ac:picMkLst>
            <pc:docMk/>
            <pc:sldMk cId="680690323" sldId="531"/>
            <ac:picMk id="13" creationId="{B73BB03A-5DBF-41CA-9425-C4A439B6EDD2}"/>
          </ac:picMkLst>
        </pc:picChg>
        <pc:picChg chg="add mod">
          <ac:chgData name="Chris White" userId="c854f425-bba9-4352-94dc-364f7beb6e69" providerId="ADAL" clId="{24D00AC9-1C81-4F8D-9D05-1D52FE711AE6}" dt="2021-04-28T13:35:03.959" v="44" actId="1076"/>
          <ac:picMkLst>
            <pc:docMk/>
            <pc:sldMk cId="680690323" sldId="531"/>
            <ac:picMk id="15" creationId="{03237916-CB54-46D7-8E07-86F52CC896BF}"/>
          </ac:picMkLst>
        </pc:picChg>
      </pc:sldChg>
      <pc:sldChg chg="addSp delSp modSp mod">
        <pc:chgData name="Chris White" userId="c854f425-bba9-4352-94dc-364f7beb6e69" providerId="ADAL" clId="{24D00AC9-1C81-4F8D-9D05-1D52FE711AE6}" dt="2021-04-28T13:33:09.239" v="14" actId="1076"/>
        <pc:sldMkLst>
          <pc:docMk/>
          <pc:sldMk cId="1492678871" sldId="533"/>
        </pc:sldMkLst>
        <pc:picChg chg="del">
          <ac:chgData name="Chris White" userId="c854f425-bba9-4352-94dc-364f7beb6e69" providerId="ADAL" clId="{24D00AC9-1C81-4F8D-9D05-1D52FE711AE6}" dt="2021-04-28T13:32:36.764" v="0" actId="478"/>
          <ac:picMkLst>
            <pc:docMk/>
            <pc:sldMk cId="1492678871" sldId="533"/>
            <ac:picMk id="3" creationId="{63650427-CC3F-4CEF-AEEA-5D7F6EBBFB55}"/>
          </ac:picMkLst>
        </pc:picChg>
        <pc:picChg chg="add mod">
          <ac:chgData name="Chris White" userId="c854f425-bba9-4352-94dc-364f7beb6e69" providerId="ADAL" clId="{24D00AC9-1C81-4F8D-9D05-1D52FE711AE6}" dt="2021-04-28T13:32:51.178" v="7" actId="1076"/>
          <ac:picMkLst>
            <pc:docMk/>
            <pc:sldMk cId="1492678871" sldId="533"/>
            <ac:picMk id="4" creationId="{19A1EBBA-BCC1-4B9C-8390-A6F7FCA53227}"/>
          </ac:picMkLst>
        </pc:picChg>
        <pc:picChg chg="del">
          <ac:chgData name="Chris White" userId="c854f425-bba9-4352-94dc-364f7beb6e69" providerId="ADAL" clId="{24D00AC9-1C81-4F8D-9D05-1D52FE711AE6}" dt="2021-04-28T13:32:37.695" v="1" actId="478"/>
          <ac:picMkLst>
            <pc:docMk/>
            <pc:sldMk cId="1492678871" sldId="533"/>
            <ac:picMk id="5" creationId="{6D28E4DA-C22B-44B0-968F-D624D689466F}"/>
          </ac:picMkLst>
        </pc:picChg>
        <pc:picChg chg="add mod">
          <ac:chgData name="Chris White" userId="c854f425-bba9-4352-94dc-364f7beb6e69" providerId="ADAL" clId="{24D00AC9-1C81-4F8D-9D05-1D52FE711AE6}" dt="2021-04-28T13:33:09.239" v="14" actId="1076"/>
          <ac:picMkLst>
            <pc:docMk/>
            <pc:sldMk cId="1492678871" sldId="533"/>
            <ac:picMk id="7" creationId="{AACE4B9A-4B0B-49DC-B879-8D7F6B1C2B2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0DA02-D43F-44B6-A98B-39025BF50287}" type="doc">
      <dgm:prSet loTypeId="urn:microsoft.com/office/officeart/2005/8/layout/pyramid3" loCatId="pyramid" qsTypeId="urn:microsoft.com/office/officeart/2005/8/quickstyle/simple1" qsCatId="simple" csTypeId="urn:microsoft.com/office/officeart/2005/8/colors/accent1_2" csCatId="accent1" phldr="1"/>
      <dgm:spPr/>
    </dgm:pt>
    <dgm:pt modelId="{E5D25697-C17B-41CA-96D1-52317AFF9F5D}">
      <dgm:prSet phldrT="[Text]" custT="1"/>
      <dgm:spPr>
        <a:solidFill>
          <a:schemeClr val="bg1"/>
        </a:solidFill>
        <a:ln>
          <a:solidFill>
            <a:srgbClr val="C00000"/>
          </a:solidFill>
        </a:ln>
      </dgm:spPr>
      <dgm:t>
        <a:bodyPr/>
        <a:lstStyle/>
        <a:p>
          <a:r>
            <a:rPr lang="en-US" sz="2000" dirty="0">
              <a:solidFill>
                <a:srgbClr val="C00000"/>
              </a:solidFill>
              <a:latin typeface="Raleway" pitchFamily="2" charset="0"/>
            </a:rPr>
            <a:t>NCSC &amp; Policing Guidance through all Cyber Resilience </a:t>
          </a:r>
          <a:r>
            <a:rPr lang="en-US" sz="2000" dirty="0" err="1">
              <a:solidFill>
                <a:srgbClr val="C00000"/>
              </a:solidFill>
              <a:latin typeface="Raleway" pitchFamily="2" charset="0"/>
            </a:rPr>
            <a:t>Centres</a:t>
          </a:r>
          <a:r>
            <a:rPr lang="en-US" sz="2000" dirty="0">
              <a:solidFill>
                <a:srgbClr val="C00000"/>
              </a:solidFill>
              <a:latin typeface="Raleway" pitchFamily="2" charset="0"/>
            </a:rPr>
            <a:t> with news feed &amp; accessible website information</a:t>
          </a:r>
          <a:endParaRPr lang="en-GB" sz="2000" dirty="0"/>
        </a:p>
      </dgm:t>
    </dgm:pt>
    <dgm:pt modelId="{644A9C10-E15A-45B1-A9C1-43F115143EF3}" type="parTrans" cxnId="{1C5C9B2E-2835-4DDF-A916-826909313091}">
      <dgm:prSet/>
      <dgm:spPr/>
      <dgm:t>
        <a:bodyPr/>
        <a:lstStyle/>
        <a:p>
          <a:endParaRPr lang="en-GB"/>
        </a:p>
      </dgm:t>
    </dgm:pt>
    <dgm:pt modelId="{DFAF2910-6747-4FA8-85BF-5FDDC3FBDF83}" type="sibTrans" cxnId="{1C5C9B2E-2835-4DDF-A916-826909313091}">
      <dgm:prSet/>
      <dgm:spPr/>
      <dgm:t>
        <a:bodyPr/>
        <a:lstStyle/>
        <a:p>
          <a:endParaRPr lang="en-GB"/>
        </a:p>
      </dgm:t>
    </dgm:pt>
    <dgm:pt modelId="{AA2A5B4B-7D35-4522-9724-B7028B6AD9C5}">
      <dgm:prSet phldrT="[Text]" custT="1"/>
      <dgm:spPr>
        <a:solidFill>
          <a:schemeClr val="bg1"/>
        </a:solidFill>
        <a:ln>
          <a:solidFill>
            <a:srgbClr val="C00000"/>
          </a:solidFill>
        </a:ln>
      </dgm:spPr>
      <dgm:t>
        <a:bodyPr/>
        <a:lstStyle/>
        <a:p>
          <a:r>
            <a:rPr lang="en-US" sz="2000" dirty="0">
              <a:solidFill>
                <a:srgbClr val="C00000"/>
              </a:solidFill>
              <a:latin typeface="Raleway" pitchFamily="2" charset="0"/>
            </a:rPr>
            <a:t>Curious Frank</a:t>
          </a:r>
        </a:p>
        <a:p>
          <a:r>
            <a:rPr lang="en-US" sz="2000" dirty="0">
              <a:solidFill>
                <a:srgbClr val="C00000"/>
              </a:solidFill>
              <a:latin typeface="Raleway" pitchFamily="2" charset="0"/>
            </a:rPr>
            <a:t>Student Population Services</a:t>
          </a:r>
          <a:endParaRPr lang="en-GB" sz="2000" dirty="0"/>
        </a:p>
      </dgm:t>
    </dgm:pt>
    <dgm:pt modelId="{A448FD62-4600-4128-8E01-55242A0609BF}" type="parTrans" cxnId="{E67F9843-F9E7-4F50-BC6A-B8D16D456FD4}">
      <dgm:prSet/>
      <dgm:spPr/>
      <dgm:t>
        <a:bodyPr/>
        <a:lstStyle/>
        <a:p>
          <a:endParaRPr lang="en-GB"/>
        </a:p>
      </dgm:t>
    </dgm:pt>
    <dgm:pt modelId="{BAFC3B10-4FDC-4007-88DD-8F36184C3534}" type="sibTrans" cxnId="{E67F9843-F9E7-4F50-BC6A-B8D16D456FD4}">
      <dgm:prSet/>
      <dgm:spPr/>
      <dgm:t>
        <a:bodyPr/>
        <a:lstStyle/>
        <a:p>
          <a:endParaRPr lang="en-GB"/>
        </a:p>
      </dgm:t>
    </dgm:pt>
    <dgm:pt modelId="{F42F40C8-7988-447F-9170-B1BE4F3D17F5}">
      <dgm:prSet phldrT="[Text]" custT="1"/>
      <dgm:spPr>
        <a:noFill/>
        <a:ln>
          <a:solidFill>
            <a:srgbClr val="C00000"/>
          </a:solidFill>
        </a:ln>
      </dgm:spPr>
      <dgm:t>
        <a:bodyPr/>
        <a:lstStyle/>
        <a:p>
          <a:r>
            <a:rPr lang="en-US" sz="2000" dirty="0">
              <a:solidFill>
                <a:srgbClr val="C00000"/>
              </a:solidFill>
              <a:latin typeface="Raleway" pitchFamily="2" charset="0"/>
            </a:rPr>
            <a:t>IASME CE</a:t>
          </a:r>
        </a:p>
        <a:p>
          <a:r>
            <a:rPr lang="en-US" sz="2000" dirty="0">
              <a:solidFill>
                <a:srgbClr val="C00000"/>
              </a:solidFill>
              <a:latin typeface="Raleway" pitchFamily="2" charset="0"/>
            </a:rPr>
            <a:t>Companies</a:t>
          </a:r>
          <a:endParaRPr lang="en-GB" sz="2000" dirty="0"/>
        </a:p>
      </dgm:t>
    </dgm:pt>
    <dgm:pt modelId="{582BED7E-9DC4-4C78-AC47-A111F7C90C18}" type="parTrans" cxnId="{26C6CD2E-9811-412F-8A2D-E5E0C3BBC9D2}">
      <dgm:prSet/>
      <dgm:spPr/>
      <dgm:t>
        <a:bodyPr/>
        <a:lstStyle/>
        <a:p>
          <a:endParaRPr lang="en-GB"/>
        </a:p>
      </dgm:t>
    </dgm:pt>
    <dgm:pt modelId="{801E2931-E8BE-4A9D-B95B-41A72BF4DD70}" type="sibTrans" cxnId="{26C6CD2E-9811-412F-8A2D-E5E0C3BBC9D2}">
      <dgm:prSet/>
      <dgm:spPr/>
      <dgm:t>
        <a:bodyPr/>
        <a:lstStyle/>
        <a:p>
          <a:endParaRPr lang="en-GB"/>
        </a:p>
      </dgm:t>
    </dgm:pt>
    <dgm:pt modelId="{35C7020D-1C23-4F40-992C-BEE0F04C5DBD}">
      <dgm:prSet phldrT="[Text]" custT="1"/>
      <dgm:spPr>
        <a:noFill/>
        <a:ln>
          <a:solidFill>
            <a:srgbClr val="C00000"/>
          </a:solidFill>
        </a:ln>
      </dgm:spPr>
      <dgm:t>
        <a:bodyPr anchor="t"/>
        <a:lstStyle/>
        <a:p>
          <a:r>
            <a:rPr lang="en-US" sz="1800" dirty="0">
              <a:solidFill>
                <a:srgbClr val="C00000"/>
              </a:solidFill>
              <a:latin typeface="Raleway" pitchFamily="2" charset="0"/>
            </a:rPr>
            <a:t>IASME CE+</a:t>
          </a:r>
        </a:p>
        <a:p>
          <a:r>
            <a:rPr lang="en-US" sz="1800" dirty="0">
              <a:solidFill>
                <a:srgbClr val="C00000"/>
              </a:solidFill>
              <a:latin typeface="Raleway" pitchFamily="2" charset="0"/>
            </a:rPr>
            <a:t>Companies</a:t>
          </a:r>
          <a:endParaRPr lang="en-GB" sz="1800" dirty="0"/>
        </a:p>
      </dgm:t>
    </dgm:pt>
    <dgm:pt modelId="{10C2AD44-262D-4F97-B32A-9DD47B1A8582}" type="parTrans" cxnId="{9C631FC6-C4C8-45BF-A15C-1189DC4C6295}">
      <dgm:prSet/>
      <dgm:spPr/>
      <dgm:t>
        <a:bodyPr/>
        <a:lstStyle/>
        <a:p>
          <a:endParaRPr lang="en-GB"/>
        </a:p>
      </dgm:t>
    </dgm:pt>
    <dgm:pt modelId="{F4945840-DD02-433E-98B3-902A2D24E52D}" type="sibTrans" cxnId="{9C631FC6-C4C8-45BF-A15C-1189DC4C6295}">
      <dgm:prSet/>
      <dgm:spPr/>
      <dgm:t>
        <a:bodyPr/>
        <a:lstStyle/>
        <a:p>
          <a:endParaRPr lang="en-GB"/>
        </a:p>
      </dgm:t>
    </dgm:pt>
    <dgm:pt modelId="{CE9F00A6-3263-4986-8C68-2E17B6A4255D}" type="pres">
      <dgm:prSet presAssocID="{12E0DA02-D43F-44B6-A98B-39025BF50287}" presName="Name0" presStyleCnt="0">
        <dgm:presLayoutVars>
          <dgm:dir/>
          <dgm:animLvl val="lvl"/>
          <dgm:resizeHandles val="exact"/>
        </dgm:presLayoutVars>
      </dgm:prSet>
      <dgm:spPr/>
    </dgm:pt>
    <dgm:pt modelId="{2A703E55-9FC3-4AD7-9205-E9CED5A3C805}" type="pres">
      <dgm:prSet presAssocID="{E5D25697-C17B-41CA-96D1-52317AFF9F5D}" presName="Name8" presStyleCnt="0"/>
      <dgm:spPr/>
    </dgm:pt>
    <dgm:pt modelId="{A53B101E-ADDE-4747-91D0-DA3A6D6253C0}" type="pres">
      <dgm:prSet presAssocID="{E5D25697-C17B-41CA-96D1-52317AFF9F5D}" presName="level" presStyleLbl="node1" presStyleIdx="0" presStyleCnt="4">
        <dgm:presLayoutVars>
          <dgm:chMax val="1"/>
          <dgm:bulletEnabled val="1"/>
        </dgm:presLayoutVars>
      </dgm:prSet>
      <dgm:spPr/>
    </dgm:pt>
    <dgm:pt modelId="{5E428723-737E-4CDB-A4DA-80F18AEBAF1E}" type="pres">
      <dgm:prSet presAssocID="{E5D25697-C17B-41CA-96D1-52317AFF9F5D}" presName="levelTx" presStyleLbl="revTx" presStyleIdx="0" presStyleCnt="0">
        <dgm:presLayoutVars>
          <dgm:chMax val="1"/>
          <dgm:bulletEnabled val="1"/>
        </dgm:presLayoutVars>
      </dgm:prSet>
      <dgm:spPr/>
    </dgm:pt>
    <dgm:pt modelId="{4924DB44-0147-4220-BE46-18F7777D9139}" type="pres">
      <dgm:prSet presAssocID="{AA2A5B4B-7D35-4522-9724-B7028B6AD9C5}" presName="Name8" presStyleCnt="0"/>
      <dgm:spPr/>
    </dgm:pt>
    <dgm:pt modelId="{21D8FB00-0686-4486-8025-C714C7C46F88}" type="pres">
      <dgm:prSet presAssocID="{AA2A5B4B-7D35-4522-9724-B7028B6AD9C5}" presName="level" presStyleLbl="node1" presStyleIdx="1" presStyleCnt="4">
        <dgm:presLayoutVars>
          <dgm:chMax val="1"/>
          <dgm:bulletEnabled val="1"/>
        </dgm:presLayoutVars>
      </dgm:prSet>
      <dgm:spPr/>
    </dgm:pt>
    <dgm:pt modelId="{3762D55F-C0D4-4299-BC21-B6B49794C16A}" type="pres">
      <dgm:prSet presAssocID="{AA2A5B4B-7D35-4522-9724-B7028B6AD9C5}" presName="levelTx" presStyleLbl="revTx" presStyleIdx="0" presStyleCnt="0">
        <dgm:presLayoutVars>
          <dgm:chMax val="1"/>
          <dgm:bulletEnabled val="1"/>
        </dgm:presLayoutVars>
      </dgm:prSet>
      <dgm:spPr/>
    </dgm:pt>
    <dgm:pt modelId="{A145CF63-0374-434A-84B0-087D60BCDDCA}" type="pres">
      <dgm:prSet presAssocID="{F42F40C8-7988-447F-9170-B1BE4F3D17F5}" presName="Name8" presStyleCnt="0"/>
      <dgm:spPr/>
    </dgm:pt>
    <dgm:pt modelId="{1283C6AF-D7C6-4046-899E-90D86EB1B9B9}" type="pres">
      <dgm:prSet presAssocID="{F42F40C8-7988-447F-9170-B1BE4F3D17F5}" presName="level" presStyleLbl="node1" presStyleIdx="2" presStyleCnt="4">
        <dgm:presLayoutVars>
          <dgm:chMax val="1"/>
          <dgm:bulletEnabled val="1"/>
        </dgm:presLayoutVars>
      </dgm:prSet>
      <dgm:spPr/>
    </dgm:pt>
    <dgm:pt modelId="{27A29AA9-20C1-494F-B66D-04EEDBAD5248}" type="pres">
      <dgm:prSet presAssocID="{F42F40C8-7988-447F-9170-B1BE4F3D17F5}" presName="levelTx" presStyleLbl="revTx" presStyleIdx="0" presStyleCnt="0">
        <dgm:presLayoutVars>
          <dgm:chMax val="1"/>
          <dgm:bulletEnabled val="1"/>
        </dgm:presLayoutVars>
      </dgm:prSet>
      <dgm:spPr/>
    </dgm:pt>
    <dgm:pt modelId="{F55E89CE-6EC0-49A1-9B1E-E456759EC583}" type="pres">
      <dgm:prSet presAssocID="{35C7020D-1C23-4F40-992C-BEE0F04C5DBD}" presName="Name8" presStyleCnt="0"/>
      <dgm:spPr/>
    </dgm:pt>
    <dgm:pt modelId="{71B502C4-4C57-4869-B814-333D68A48FD0}" type="pres">
      <dgm:prSet presAssocID="{35C7020D-1C23-4F40-992C-BEE0F04C5DBD}" presName="level" presStyleLbl="node1" presStyleIdx="3" presStyleCnt="4">
        <dgm:presLayoutVars>
          <dgm:chMax val="1"/>
          <dgm:bulletEnabled val="1"/>
        </dgm:presLayoutVars>
      </dgm:prSet>
      <dgm:spPr/>
    </dgm:pt>
    <dgm:pt modelId="{AB4EC77B-052F-4E22-8E79-0A2D9CED4183}" type="pres">
      <dgm:prSet presAssocID="{35C7020D-1C23-4F40-992C-BEE0F04C5DBD}" presName="levelTx" presStyleLbl="revTx" presStyleIdx="0" presStyleCnt="0">
        <dgm:presLayoutVars>
          <dgm:chMax val="1"/>
          <dgm:bulletEnabled val="1"/>
        </dgm:presLayoutVars>
      </dgm:prSet>
      <dgm:spPr/>
    </dgm:pt>
  </dgm:ptLst>
  <dgm:cxnLst>
    <dgm:cxn modelId="{02341407-1892-4791-86E3-6F6D51FBEBEF}" type="presOf" srcId="{12E0DA02-D43F-44B6-A98B-39025BF50287}" destId="{CE9F00A6-3263-4986-8C68-2E17B6A4255D}" srcOrd="0" destOrd="0" presId="urn:microsoft.com/office/officeart/2005/8/layout/pyramid3"/>
    <dgm:cxn modelId="{D4ADCA0B-B0AF-4E9B-B8BC-1D59762FB602}" type="presOf" srcId="{AA2A5B4B-7D35-4522-9724-B7028B6AD9C5}" destId="{3762D55F-C0D4-4299-BC21-B6B49794C16A}" srcOrd="1" destOrd="0" presId="urn:microsoft.com/office/officeart/2005/8/layout/pyramid3"/>
    <dgm:cxn modelId="{1C5C9B2E-2835-4DDF-A916-826909313091}" srcId="{12E0DA02-D43F-44B6-A98B-39025BF50287}" destId="{E5D25697-C17B-41CA-96D1-52317AFF9F5D}" srcOrd="0" destOrd="0" parTransId="{644A9C10-E15A-45B1-A9C1-43F115143EF3}" sibTransId="{DFAF2910-6747-4FA8-85BF-5FDDC3FBDF83}"/>
    <dgm:cxn modelId="{26C6CD2E-9811-412F-8A2D-E5E0C3BBC9D2}" srcId="{12E0DA02-D43F-44B6-A98B-39025BF50287}" destId="{F42F40C8-7988-447F-9170-B1BE4F3D17F5}" srcOrd="2" destOrd="0" parTransId="{582BED7E-9DC4-4C78-AC47-A111F7C90C18}" sibTransId="{801E2931-E8BE-4A9D-B95B-41A72BF4DD70}"/>
    <dgm:cxn modelId="{CE4DD535-846D-4A3C-958B-AFA44A84B63C}" type="presOf" srcId="{35C7020D-1C23-4F40-992C-BEE0F04C5DBD}" destId="{71B502C4-4C57-4869-B814-333D68A48FD0}" srcOrd="0" destOrd="0" presId="urn:microsoft.com/office/officeart/2005/8/layout/pyramid3"/>
    <dgm:cxn modelId="{E67F9843-F9E7-4F50-BC6A-B8D16D456FD4}" srcId="{12E0DA02-D43F-44B6-A98B-39025BF50287}" destId="{AA2A5B4B-7D35-4522-9724-B7028B6AD9C5}" srcOrd="1" destOrd="0" parTransId="{A448FD62-4600-4128-8E01-55242A0609BF}" sibTransId="{BAFC3B10-4FDC-4007-88DD-8F36184C3534}"/>
    <dgm:cxn modelId="{7E7EDD52-CE4D-4020-BBDE-3D487E02E936}" type="presOf" srcId="{35C7020D-1C23-4F40-992C-BEE0F04C5DBD}" destId="{AB4EC77B-052F-4E22-8E79-0A2D9CED4183}" srcOrd="1" destOrd="0" presId="urn:microsoft.com/office/officeart/2005/8/layout/pyramid3"/>
    <dgm:cxn modelId="{AA71E57D-58AE-4E2C-9408-A27802FBB27D}" type="presOf" srcId="{AA2A5B4B-7D35-4522-9724-B7028B6AD9C5}" destId="{21D8FB00-0686-4486-8025-C714C7C46F88}" srcOrd="0" destOrd="0" presId="urn:microsoft.com/office/officeart/2005/8/layout/pyramid3"/>
    <dgm:cxn modelId="{86F55A81-334A-490A-871A-708C6F39FB67}" type="presOf" srcId="{F42F40C8-7988-447F-9170-B1BE4F3D17F5}" destId="{27A29AA9-20C1-494F-B66D-04EEDBAD5248}" srcOrd="1" destOrd="0" presId="urn:microsoft.com/office/officeart/2005/8/layout/pyramid3"/>
    <dgm:cxn modelId="{D0E0C2BB-2354-4D71-8528-EFF3707E25E3}" type="presOf" srcId="{E5D25697-C17B-41CA-96D1-52317AFF9F5D}" destId="{A53B101E-ADDE-4747-91D0-DA3A6D6253C0}" srcOrd="0" destOrd="0" presId="urn:microsoft.com/office/officeart/2005/8/layout/pyramid3"/>
    <dgm:cxn modelId="{9C631FC6-C4C8-45BF-A15C-1189DC4C6295}" srcId="{12E0DA02-D43F-44B6-A98B-39025BF50287}" destId="{35C7020D-1C23-4F40-992C-BEE0F04C5DBD}" srcOrd="3" destOrd="0" parTransId="{10C2AD44-262D-4F97-B32A-9DD47B1A8582}" sibTransId="{F4945840-DD02-433E-98B3-902A2D24E52D}"/>
    <dgm:cxn modelId="{A7D82AE9-C7B7-4ED6-AE02-7DC6FC02C9A4}" type="presOf" srcId="{E5D25697-C17B-41CA-96D1-52317AFF9F5D}" destId="{5E428723-737E-4CDB-A4DA-80F18AEBAF1E}" srcOrd="1" destOrd="0" presId="urn:microsoft.com/office/officeart/2005/8/layout/pyramid3"/>
    <dgm:cxn modelId="{C020D2FC-4CB1-43F9-B26A-D038289BA8AF}" type="presOf" srcId="{F42F40C8-7988-447F-9170-B1BE4F3D17F5}" destId="{1283C6AF-D7C6-4046-899E-90D86EB1B9B9}" srcOrd="0" destOrd="0" presId="urn:microsoft.com/office/officeart/2005/8/layout/pyramid3"/>
    <dgm:cxn modelId="{F880AC7E-1BD5-4913-9B03-3EC18CBC2623}" type="presParOf" srcId="{CE9F00A6-3263-4986-8C68-2E17B6A4255D}" destId="{2A703E55-9FC3-4AD7-9205-E9CED5A3C805}" srcOrd="0" destOrd="0" presId="urn:microsoft.com/office/officeart/2005/8/layout/pyramid3"/>
    <dgm:cxn modelId="{77197730-A097-4D37-A401-335AE8E6F43B}" type="presParOf" srcId="{2A703E55-9FC3-4AD7-9205-E9CED5A3C805}" destId="{A53B101E-ADDE-4747-91D0-DA3A6D6253C0}" srcOrd="0" destOrd="0" presId="urn:microsoft.com/office/officeart/2005/8/layout/pyramid3"/>
    <dgm:cxn modelId="{B722884D-0992-4802-8DD8-28C426679E08}" type="presParOf" srcId="{2A703E55-9FC3-4AD7-9205-E9CED5A3C805}" destId="{5E428723-737E-4CDB-A4DA-80F18AEBAF1E}" srcOrd="1" destOrd="0" presId="urn:microsoft.com/office/officeart/2005/8/layout/pyramid3"/>
    <dgm:cxn modelId="{BCE0202D-6D0A-4BC8-A042-3896FB511FA7}" type="presParOf" srcId="{CE9F00A6-3263-4986-8C68-2E17B6A4255D}" destId="{4924DB44-0147-4220-BE46-18F7777D9139}" srcOrd="1" destOrd="0" presId="urn:microsoft.com/office/officeart/2005/8/layout/pyramid3"/>
    <dgm:cxn modelId="{BFC99F8B-9FAA-4876-982F-B8F3E18A6C74}" type="presParOf" srcId="{4924DB44-0147-4220-BE46-18F7777D9139}" destId="{21D8FB00-0686-4486-8025-C714C7C46F88}" srcOrd="0" destOrd="0" presId="urn:microsoft.com/office/officeart/2005/8/layout/pyramid3"/>
    <dgm:cxn modelId="{BCAD5C2A-3F6F-407E-873A-B72E993AAFE7}" type="presParOf" srcId="{4924DB44-0147-4220-BE46-18F7777D9139}" destId="{3762D55F-C0D4-4299-BC21-B6B49794C16A}" srcOrd="1" destOrd="0" presId="urn:microsoft.com/office/officeart/2005/8/layout/pyramid3"/>
    <dgm:cxn modelId="{399CD05A-417A-4A63-9331-E829D2039E4E}" type="presParOf" srcId="{CE9F00A6-3263-4986-8C68-2E17B6A4255D}" destId="{A145CF63-0374-434A-84B0-087D60BCDDCA}" srcOrd="2" destOrd="0" presId="urn:microsoft.com/office/officeart/2005/8/layout/pyramid3"/>
    <dgm:cxn modelId="{E4D0893B-7136-412D-A26B-DDEE1ACC0296}" type="presParOf" srcId="{A145CF63-0374-434A-84B0-087D60BCDDCA}" destId="{1283C6AF-D7C6-4046-899E-90D86EB1B9B9}" srcOrd="0" destOrd="0" presId="urn:microsoft.com/office/officeart/2005/8/layout/pyramid3"/>
    <dgm:cxn modelId="{ACEC155F-E024-424C-A38B-F57A9EE20FC0}" type="presParOf" srcId="{A145CF63-0374-434A-84B0-087D60BCDDCA}" destId="{27A29AA9-20C1-494F-B66D-04EEDBAD5248}" srcOrd="1" destOrd="0" presId="urn:microsoft.com/office/officeart/2005/8/layout/pyramid3"/>
    <dgm:cxn modelId="{7D851BA5-C545-416A-9581-521BB1283856}" type="presParOf" srcId="{CE9F00A6-3263-4986-8C68-2E17B6A4255D}" destId="{F55E89CE-6EC0-49A1-9B1E-E456759EC583}" srcOrd="3" destOrd="0" presId="urn:microsoft.com/office/officeart/2005/8/layout/pyramid3"/>
    <dgm:cxn modelId="{D34670A5-3ADC-4D6C-84D8-BF13D604BF51}" type="presParOf" srcId="{F55E89CE-6EC0-49A1-9B1E-E456759EC583}" destId="{71B502C4-4C57-4869-B814-333D68A48FD0}" srcOrd="0" destOrd="0" presId="urn:microsoft.com/office/officeart/2005/8/layout/pyramid3"/>
    <dgm:cxn modelId="{52618396-FEC6-4279-9036-D8BED3725263}" type="presParOf" srcId="{F55E89CE-6EC0-49A1-9B1E-E456759EC583}" destId="{AB4EC77B-052F-4E22-8E79-0A2D9CED418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B101E-ADDE-4747-91D0-DA3A6D6253C0}">
      <dsp:nvSpPr>
        <dsp:cNvPr id="0" name=""/>
        <dsp:cNvSpPr/>
      </dsp:nvSpPr>
      <dsp:spPr>
        <a:xfrm rot="10800000">
          <a:off x="0" y="0"/>
          <a:ext cx="8560048" cy="1421039"/>
        </a:xfrm>
        <a:prstGeom prst="trapezoid">
          <a:avLst>
            <a:gd name="adj" fmla="val 75297"/>
          </a:avLst>
        </a:prstGeom>
        <a:solidFill>
          <a:schemeClr val="bg1"/>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Raleway" pitchFamily="2" charset="0"/>
            </a:rPr>
            <a:t>NCSC &amp; Policing Guidance through all Cyber Resilience </a:t>
          </a:r>
          <a:r>
            <a:rPr lang="en-US" sz="2000" kern="1200" dirty="0" err="1">
              <a:solidFill>
                <a:srgbClr val="C00000"/>
              </a:solidFill>
              <a:latin typeface="Raleway" pitchFamily="2" charset="0"/>
            </a:rPr>
            <a:t>Centres</a:t>
          </a:r>
          <a:r>
            <a:rPr lang="en-US" sz="2000" kern="1200" dirty="0">
              <a:solidFill>
                <a:srgbClr val="C00000"/>
              </a:solidFill>
              <a:latin typeface="Raleway" pitchFamily="2" charset="0"/>
            </a:rPr>
            <a:t> with news feed &amp; accessible website information</a:t>
          </a:r>
          <a:endParaRPr lang="en-GB" sz="2000" kern="1200" dirty="0"/>
        </a:p>
      </dsp:txBody>
      <dsp:txXfrm rot="-10800000">
        <a:off x="1498008" y="0"/>
        <a:ext cx="5564031" cy="1421039"/>
      </dsp:txXfrm>
    </dsp:sp>
    <dsp:sp modelId="{21D8FB00-0686-4486-8025-C714C7C46F88}">
      <dsp:nvSpPr>
        <dsp:cNvPr id="0" name=""/>
        <dsp:cNvSpPr/>
      </dsp:nvSpPr>
      <dsp:spPr>
        <a:xfrm rot="10800000">
          <a:off x="1070006" y="1421039"/>
          <a:ext cx="6420036" cy="1421039"/>
        </a:xfrm>
        <a:prstGeom prst="trapezoid">
          <a:avLst>
            <a:gd name="adj" fmla="val 75297"/>
          </a:avLst>
        </a:prstGeom>
        <a:solidFill>
          <a:schemeClr val="bg1"/>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Raleway" pitchFamily="2" charset="0"/>
            </a:rPr>
            <a:t>Curious Frank</a:t>
          </a:r>
        </a:p>
        <a:p>
          <a:pPr marL="0" lvl="0" indent="0" algn="ctr" defTabSz="889000">
            <a:lnSpc>
              <a:spcPct val="90000"/>
            </a:lnSpc>
            <a:spcBef>
              <a:spcPct val="0"/>
            </a:spcBef>
            <a:spcAft>
              <a:spcPct val="35000"/>
            </a:spcAft>
            <a:buNone/>
          </a:pPr>
          <a:r>
            <a:rPr lang="en-US" sz="2000" kern="1200" dirty="0">
              <a:solidFill>
                <a:srgbClr val="C00000"/>
              </a:solidFill>
              <a:latin typeface="Raleway" pitchFamily="2" charset="0"/>
            </a:rPr>
            <a:t>Student Population Services</a:t>
          </a:r>
          <a:endParaRPr lang="en-GB" sz="2000" kern="1200" dirty="0"/>
        </a:p>
      </dsp:txBody>
      <dsp:txXfrm rot="-10800000">
        <a:off x="2193512" y="1421039"/>
        <a:ext cx="4173023" cy="1421039"/>
      </dsp:txXfrm>
    </dsp:sp>
    <dsp:sp modelId="{1283C6AF-D7C6-4046-899E-90D86EB1B9B9}">
      <dsp:nvSpPr>
        <dsp:cNvPr id="0" name=""/>
        <dsp:cNvSpPr/>
      </dsp:nvSpPr>
      <dsp:spPr>
        <a:xfrm rot="10800000">
          <a:off x="2140012" y="2842078"/>
          <a:ext cx="4280024" cy="1421039"/>
        </a:xfrm>
        <a:prstGeom prst="trapezoid">
          <a:avLst>
            <a:gd name="adj" fmla="val 75297"/>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C00000"/>
              </a:solidFill>
              <a:latin typeface="Raleway" pitchFamily="2" charset="0"/>
            </a:rPr>
            <a:t>IASME CE</a:t>
          </a:r>
        </a:p>
        <a:p>
          <a:pPr marL="0" lvl="0" indent="0" algn="ctr" defTabSz="889000">
            <a:lnSpc>
              <a:spcPct val="90000"/>
            </a:lnSpc>
            <a:spcBef>
              <a:spcPct val="0"/>
            </a:spcBef>
            <a:spcAft>
              <a:spcPct val="35000"/>
            </a:spcAft>
            <a:buNone/>
          </a:pPr>
          <a:r>
            <a:rPr lang="en-US" sz="2000" kern="1200" dirty="0">
              <a:solidFill>
                <a:srgbClr val="C00000"/>
              </a:solidFill>
              <a:latin typeface="Raleway" pitchFamily="2" charset="0"/>
            </a:rPr>
            <a:t>Companies</a:t>
          </a:r>
          <a:endParaRPr lang="en-GB" sz="2000" kern="1200" dirty="0"/>
        </a:p>
      </dsp:txBody>
      <dsp:txXfrm rot="-10800000">
        <a:off x="2889016" y="2842078"/>
        <a:ext cx="2782015" cy="1421039"/>
      </dsp:txXfrm>
    </dsp:sp>
    <dsp:sp modelId="{71B502C4-4C57-4869-B814-333D68A48FD0}">
      <dsp:nvSpPr>
        <dsp:cNvPr id="0" name=""/>
        <dsp:cNvSpPr/>
      </dsp:nvSpPr>
      <dsp:spPr>
        <a:xfrm rot="10800000">
          <a:off x="3210018" y="4263117"/>
          <a:ext cx="2140012" cy="1421039"/>
        </a:xfrm>
        <a:prstGeom prst="trapezoid">
          <a:avLst>
            <a:gd name="adj" fmla="val 75297"/>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C00000"/>
              </a:solidFill>
              <a:latin typeface="Raleway" pitchFamily="2" charset="0"/>
            </a:rPr>
            <a:t>IASME CE+</a:t>
          </a:r>
        </a:p>
        <a:p>
          <a:pPr marL="0" lvl="0" indent="0" algn="ctr" defTabSz="800100">
            <a:lnSpc>
              <a:spcPct val="90000"/>
            </a:lnSpc>
            <a:spcBef>
              <a:spcPct val="0"/>
            </a:spcBef>
            <a:spcAft>
              <a:spcPct val="35000"/>
            </a:spcAft>
            <a:buNone/>
          </a:pPr>
          <a:r>
            <a:rPr lang="en-US" sz="1800" kern="1200" dirty="0">
              <a:solidFill>
                <a:srgbClr val="C00000"/>
              </a:solidFill>
              <a:latin typeface="Raleway" pitchFamily="2" charset="0"/>
            </a:rPr>
            <a:t>Companies</a:t>
          </a:r>
          <a:endParaRPr lang="en-GB" sz="1800" kern="1200" dirty="0"/>
        </a:p>
      </dsp:txBody>
      <dsp:txXfrm rot="-10800000">
        <a:off x="3210018" y="4263117"/>
        <a:ext cx="2140012" cy="14210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1B33E-EAA0-B64B-98ED-56EF60A9886B}" type="datetimeFigureOut">
              <a:rPr lang="en-US" smtClean="0"/>
              <a:t>4/28/2021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1AA2-8BFA-E442-B135-A5E7BF4D409C}" type="slidenum">
              <a:rPr lang="en-US" smtClean="0"/>
              <a:t>‹#›</a:t>
            </a:fld>
            <a:endParaRPr lang="en-US"/>
          </a:p>
        </p:txBody>
      </p:sp>
    </p:spTree>
    <p:extLst>
      <p:ext uri="{BB962C8B-B14F-4D97-AF65-F5344CB8AC3E}">
        <p14:creationId xmlns:p14="http://schemas.microsoft.com/office/powerpoint/2010/main" val="284613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hampshireiowvictimcare.co.u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victims-first.org.uk/" TargetMode="External"/><Relationship Id="rId5" Type="http://schemas.openxmlformats.org/officeDocument/2006/relationships/hyperlink" Target="http://www.safespacesussex.org.uk/" TargetMode="External"/><Relationship Id="rId4" Type="http://schemas.openxmlformats.org/officeDocument/2006/relationships/hyperlink" Target="https://victimandwitnesscare.org.u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F2CC03-BED6-4071-A3C4-0ECA92EB3273}" type="slidenum">
              <a:rPr lang="en-GB" smtClean="0"/>
              <a:t>1</a:t>
            </a:fld>
            <a:endParaRPr lang="en-GB"/>
          </a:p>
        </p:txBody>
      </p:sp>
    </p:spTree>
    <p:extLst>
      <p:ext uri="{BB962C8B-B14F-4D97-AF65-F5344CB8AC3E}">
        <p14:creationId xmlns:p14="http://schemas.microsoft.com/office/powerpoint/2010/main" val="57290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b="0" dirty="0"/>
          </a:p>
        </p:txBody>
      </p:sp>
      <p:sp>
        <p:nvSpPr>
          <p:cNvPr id="4" name="Slide Number Placeholder 3"/>
          <p:cNvSpPr>
            <a:spLocks noGrp="1"/>
          </p:cNvSpPr>
          <p:nvPr>
            <p:ph type="sldNum" sz="quarter" idx="5"/>
          </p:nvPr>
        </p:nvSpPr>
        <p:spPr/>
        <p:txBody>
          <a:bodyPr/>
          <a:lstStyle/>
          <a:p>
            <a:fld id="{7E6D1AA2-8BFA-E442-B135-A5E7BF4D409C}" type="slidenum">
              <a:rPr lang="en-US" smtClean="0"/>
              <a:t>2</a:t>
            </a:fld>
            <a:endParaRPr lang="en-US"/>
          </a:p>
        </p:txBody>
      </p:sp>
    </p:spTree>
    <p:extLst>
      <p:ext uri="{BB962C8B-B14F-4D97-AF65-F5344CB8AC3E}">
        <p14:creationId xmlns:p14="http://schemas.microsoft.com/office/powerpoint/2010/main" val="21584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solidFill>
                  <a:srgbClr val="C00000"/>
                </a:solidFill>
                <a:effectLst/>
                <a:latin typeface="Raleway" pitchFamily="2" charset="0"/>
                <a:ea typeface="Calibri" panose="020F0502020204030204" pitchFamily="34" charset="0"/>
                <a:cs typeface="Arial" panose="020B0604020202020204" pitchFamily="34" charset="0"/>
              </a:rPr>
              <a:t>Supporting: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kern="1200" dirty="0">
                <a:solidFill>
                  <a:srgbClr val="C00000"/>
                </a:solidFill>
                <a:effectLst/>
                <a:latin typeface="Raleway" pitchFamily="2" charset="0"/>
                <a:ea typeface="Calibri" panose="020F0502020204030204" pitchFamily="34" charset="0"/>
                <a:cs typeface="Arial" panose="020B0604020202020204" pitchFamily="34" charset="0"/>
              </a:rPr>
              <a:t>SEROCU</a:t>
            </a:r>
          </a:p>
          <a:p>
            <a:r>
              <a:rPr lang="en-GB" dirty="0">
                <a:solidFill>
                  <a:srgbClr val="C00000"/>
                </a:solidFill>
                <a:latin typeface="Raleway" pitchFamily="2" charset="0"/>
                <a:ea typeface="Calibri" panose="020F0502020204030204" pitchFamily="34" charset="0"/>
                <a:cs typeface="Arial" panose="020B0604020202020204" pitchFamily="34" charset="0"/>
              </a:rPr>
              <a:t>4 Forces &amp; 4 PCCs</a:t>
            </a:r>
            <a:r>
              <a:rPr lang="en-GB" kern="1200" dirty="0">
                <a:solidFill>
                  <a:srgbClr val="C00000"/>
                </a:solidFill>
                <a:effectLst/>
                <a:latin typeface="Raleway" pitchFamily="2" charset="0"/>
                <a:ea typeface="Calibri" panose="020F0502020204030204" pitchFamily="34" charset="0"/>
                <a:cs typeface="Arial" panose="020B0604020202020204" pitchFamily="34" charset="0"/>
              </a:rPr>
              <a:t> - Hampshire/Surrey/Sussex/Thames Valley</a:t>
            </a:r>
          </a:p>
          <a:p>
            <a:pPr>
              <a:lnSpc>
                <a:spcPct val="100000"/>
              </a:lnSpc>
            </a:pPr>
            <a:r>
              <a:rPr lang="en-GB" b="0" dirty="0">
                <a:solidFill>
                  <a:srgbClr val="C00000"/>
                </a:solidFill>
                <a:latin typeface="Raleway" pitchFamily="2" charset="0"/>
                <a:cs typeface="Times New Roman" panose="02020603050405020304" pitchFamily="18" charset="0"/>
              </a:rPr>
              <a:t>4 Victim Support</a:t>
            </a:r>
          </a:p>
          <a:p>
            <a:pPr>
              <a:lnSpc>
                <a:spcPct val="100000"/>
              </a:lnSpc>
            </a:pPr>
            <a:r>
              <a:rPr lang="en-GB" b="0" dirty="0">
                <a:solidFill>
                  <a:srgbClr val="C00000"/>
                </a:solidFill>
                <a:latin typeface="Raleway" pitchFamily="2" charset="0"/>
                <a:cs typeface="Times New Roman" panose="02020603050405020304" pitchFamily="18" charset="0"/>
                <a:hlinkClick r:id="rId3">
                  <a:extLst>
                    <a:ext uri="{A12FA001-AC4F-418D-AE19-62706E023703}">
                      <ahyp:hlinkClr xmlns:ahyp="http://schemas.microsoft.com/office/drawing/2018/hyperlinkcolor" val="tx"/>
                    </a:ext>
                  </a:extLst>
                </a:hlinkClick>
              </a:rPr>
              <a:t>http://hampshireiowvictimcare.co.uk/</a:t>
            </a:r>
            <a:endParaRPr lang="en-GB" dirty="0">
              <a:solidFill>
                <a:srgbClr val="C00000"/>
              </a:solidFill>
              <a:latin typeface="Raleway" pitchFamily="2" charset="0"/>
              <a:cs typeface="Times New Roman" panose="02020603050405020304" pitchFamily="18" charset="0"/>
            </a:endParaRPr>
          </a:p>
          <a:p>
            <a:pPr>
              <a:lnSpc>
                <a:spcPct val="100000"/>
              </a:lnSpc>
            </a:pPr>
            <a:r>
              <a:rPr lang="en-GB" b="0" dirty="0">
                <a:solidFill>
                  <a:srgbClr val="C00000"/>
                </a:solidFill>
                <a:latin typeface="Raleway" pitchFamily="2" charset="0"/>
                <a:cs typeface="Times New Roman" panose="02020603050405020304" pitchFamily="18" charset="0"/>
                <a:hlinkClick r:id="rId4">
                  <a:extLst>
                    <a:ext uri="{A12FA001-AC4F-418D-AE19-62706E023703}">
                      <ahyp:hlinkClr xmlns:ahyp="http://schemas.microsoft.com/office/drawing/2018/hyperlinkcolor" val="tx"/>
                    </a:ext>
                  </a:extLst>
                </a:hlinkClick>
              </a:rPr>
              <a:t>https://victimandwitnesscare.org.uk/</a:t>
            </a:r>
            <a:endParaRPr lang="en-GB" dirty="0">
              <a:solidFill>
                <a:srgbClr val="C00000"/>
              </a:solidFill>
              <a:latin typeface="Raleway" pitchFamily="2" charset="0"/>
              <a:cs typeface="Times New Roman" panose="02020603050405020304" pitchFamily="18" charset="0"/>
            </a:endParaRPr>
          </a:p>
          <a:p>
            <a:pPr>
              <a:lnSpc>
                <a:spcPct val="100000"/>
              </a:lnSpc>
            </a:pPr>
            <a:r>
              <a:rPr lang="en-GB" b="0" dirty="0">
                <a:solidFill>
                  <a:srgbClr val="C00000"/>
                </a:solidFill>
                <a:latin typeface="Raleway" pitchFamily="2" charset="0"/>
                <a:cs typeface="Times New Roman" panose="02020603050405020304" pitchFamily="18" charset="0"/>
                <a:hlinkClick r:id="rId5">
                  <a:extLst>
                    <a:ext uri="{A12FA001-AC4F-418D-AE19-62706E023703}">
                      <ahyp:hlinkClr xmlns:ahyp="http://schemas.microsoft.com/office/drawing/2018/hyperlinkcolor" val="tx"/>
                    </a:ext>
                  </a:extLst>
                </a:hlinkClick>
              </a:rPr>
              <a:t>www.safespacesussex.org.uk</a:t>
            </a:r>
            <a:endParaRPr lang="en-GB" dirty="0">
              <a:solidFill>
                <a:srgbClr val="C00000"/>
              </a:solidFill>
              <a:latin typeface="Raleway" pitchFamily="2" charset="0"/>
              <a:cs typeface="Times New Roman" panose="02020603050405020304" pitchFamily="18" charset="0"/>
            </a:endParaRPr>
          </a:p>
          <a:p>
            <a:pPr>
              <a:lnSpc>
                <a:spcPct val="100000"/>
              </a:lnSpc>
            </a:pPr>
            <a:r>
              <a:rPr lang="en-GB" b="0" dirty="0">
                <a:solidFill>
                  <a:srgbClr val="C00000"/>
                </a:solidFill>
                <a:latin typeface="Raleway" pitchFamily="2" charset="0"/>
                <a:cs typeface="Times New Roman" panose="02020603050405020304" pitchFamily="18" charset="0"/>
                <a:hlinkClick r:id="rId6">
                  <a:extLst>
                    <a:ext uri="{A12FA001-AC4F-418D-AE19-62706E023703}">
                      <ahyp:hlinkClr xmlns:ahyp="http://schemas.microsoft.com/office/drawing/2018/hyperlinkcolor" val="tx"/>
                    </a:ext>
                  </a:extLst>
                </a:hlinkClick>
              </a:rPr>
              <a:t>www.victims-first.org.uk</a:t>
            </a:r>
            <a:endParaRPr lang="en-GB" b="0" dirty="0">
              <a:solidFill>
                <a:srgbClr val="C00000"/>
              </a:solidFill>
              <a:latin typeface="Raleway" pitchFamily="2"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7E6D1AA2-8BFA-E442-B135-A5E7BF4D409C}" type="slidenum">
              <a:rPr lang="en-US" smtClean="0"/>
              <a:t>3</a:t>
            </a:fld>
            <a:endParaRPr lang="en-US"/>
          </a:p>
        </p:txBody>
      </p:sp>
    </p:spTree>
    <p:extLst>
      <p:ext uri="{BB962C8B-B14F-4D97-AF65-F5344CB8AC3E}">
        <p14:creationId xmlns:p14="http://schemas.microsoft.com/office/powerpoint/2010/main" val="358398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C00000"/>
                </a:solidFill>
                <a:latin typeface="Raleway" pitchFamily="2" charset="0"/>
              </a:rPr>
              <a:t>Powerpoint</a:t>
            </a:r>
            <a:r>
              <a:rPr lang="en-GB" sz="1200" b="1" dirty="0">
                <a:solidFill>
                  <a:srgbClr val="C00000"/>
                </a:solidFill>
                <a:latin typeface="Raleway" pitchFamily="2" charset="0"/>
              </a:rPr>
              <a:t> suggestion slide</a:t>
            </a:r>
          </a:p>
          <a:p>
            <a:endParaRPr lang="en-GB" dirty="0"/>
          </a:p>
          <a:p>
            <a:r>
              <a:rPr lang="en-GB" dirty="0"/>
              <a:t>Sign post All businesses to the membership page</a:t>
            </a:r>
          </a:p>
        </p:txBody>
      </p:sp>
      <p:sp>
        <p:nvSpPr>
          <p:cNvPr id="4" name="Slide Number Placeholder 3"/>
          <p:cNvSpPr>
            <a:spLocks noGrp="1"/>
          </p:cNvSpPr>
          <p:nvPr>
            <p:ph type="sldNum" sz="quarter" idx="5"/>
          </p:nvPr>
        </p:nvSpPr>
        <p:spPr/>
        <p:txBody>
          <a:bodyPr/>
          <a:lstStyle/>
          <a:p>
            <a:fld id="{7E6D1AA2-8BFA-E442-B135-A5E7BF4D409C}" type="slidenum">
              <a:rPr lang="en-US" smtClean="0"/>
              <a:t>4</a:t>
            </a:fld>
            <a:endParaRPr lang="en-US"/>
          </a:p>
        </p:txBody>
      </p:sp>
    </p:spTree>
    <p:extLst>
      <p:ext uri="{BB962C8B-B14F-4D97-AF65-F5344CB8AC3E}">
        <p14:creationId xmlns:p14="http://schemas.microsoft.com/office/powerpoint/2010/main" val="894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6D1AA2-8BFA-E442-B135-A5E7BF4D409C}" type="slidenum">
              <a:rPr lang="en-US" smtClean="0"/>
              <a:t>8</a:t>
            </a:fld>
            <a:endParaRPr lang="en-US"/>
          </a:p>
        </p:txBody>
      </p:sp>
    </p:spTree>
    <p:extLst>
      <p:ext uri="{BB962C8B-B14F-4D97-AF65-F5344CB8AC3E}">
        <p14:creationId xmlns:p14="http://schemas.microsoft.com/office/powerpoint/2010/main" val="211594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C00000"/>
                </a:solidFill>
                <a:latin typeface="Raleway" pitchFamily="2" charset="0"/>
              </a:rPr>
              <a:t>Powerpoint</a:t>
            </a:r>
            <a:r>
              <a:rPr lang="en-GB" sz="1200" b="1" dirty="0">
                <a:solidFill>
                  <a:srgbClr val="C00000"/>
                </a:solidFill>
                <a:latin typeface="Raleway" pitchFamily="2" charset="0"/>
              </a:rPr>
              <a:t> suggestion slide</a:t>
            </a:r>
          </a:p>
          <a:p>
            <a:endParaRPr lang="en-GB" dirty="0"/>
          </a:p>
          <a:p>
            <a:r>
              <a:rPr lang="en-GB" dirty="0"/>
              <a:t>If it’s a live job or you know the point of compromise needs fixing and the victim doesn’t know where to turn or doesn’t have access to skills to fix in and any of these areas please cc’d them in an email with us and introduce them to me - customerservices@secrc.co.uk</a:t>
            </a:r>
          </a:p>
        </p:txBody>
      </p:sp>
      <p:sp>
        <p:nvSpPr>
          <p:cNvPr id="4" name="Slide Number Placeholder 3"/>
          <p:cNvSpPr>
            <a:spLocks noGrp="1"/>
          </p:cNvSpPr>
          <p:nvPr>
            <p:ph type="sldNum" sz="quarter" idx="5"/>
          </p:nvPr>
        </p:nvSpPr>
        <p:spPr/>
        <p:txBody>
          <a:bodyPr/>
          <a:lstStyle/>
          <a:p>
            <a:fld id="{7E6D1AA2-8BFA-E442-B135-A5E7BF4D409C}" type="slidenum">
              <a:rPr lang="en-US" smtClean="0"/>
              <a:t>9</a:t>
            </a:fld>
            <a:endParaRPr lang="en-US"/>
          </a:p>
        </p:txBody>
      </p:sp>
    </p:spTree>
    <p:extLst>
      <p:ext uri="{BB962C8B-B14F-4D97-AF65-F5344CB8AC3E}">
        <p14:creationId xmlns:p14="http://schemas.microsoft.com/office/powerpoint/2010/main" val="2711253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White-Gradient">
    <p:spTree>
      <p:nvGrpSpPr>
        <p:cNvPr id="1" name=""/>
        <p:cNvGrpSpPr/>
        <p:nvPr/>
      </p:nvGrpSpPr>
      <p:grpSpPr>
        <a:xfrm>
          <a:off x="0" y="0"/>
          <a:ext cx="0" cy="0"/>
          <a:chOff x="0" y="0"/>
          <a:chExt cx="0" cy="0"/>
        </a:xfrm>
      </p:grpSpPr>
      <p:sp>
        <p:nvSpPr>
          <p:cNvPr id="14" name="Title 11">
            <a:extLst>
              <a:ext uri="{FF2B5EF4-FFF2-40B4-BE49-F238E27FC236}">
                <a16:creationId xmlns:a16="http://schemas.microsoft.com/office/drawing/2014/main" id="{19FD6E99-81E7-5E46-97C4-D989F132478A}"/>
              </a:ext>
            </a:extLst>
          </p:cNvPr>
          <p:cNvSpPr>
            <a:spLocks noGrp="1"/>
          </p:cNvSpPr>
          <p:nvPr>
            <p:ph type="title" hasCustomPrompt="1"/>
          </p:nvPr>
        </p:nvSpPr>
        <p:spPr>
          <a:xfrm>
            <a:off x="0" y="129307"/>
            <a:ext cx="12191999" cy="926409"/>
          </a:xfrm>
          <a:prstGeom prst="rect">
            <a:avLst/>
          </a:prstGeom>
          <a:ln>
            <a:noFill/>
          </a:ln>
          <a:effectLst/>
        </p:spPr>
        <p:txBody>
          <a:bodyPr lIns="0" tIns="0" rIns="0" bIns="0" anchor="t" anchorCtr="0"/>
          <a:lstStyle>
            <a:lvl1pPr algn="ctr">
              <a:defRPr sz="4400" b="1" i="0">
                <a:solidFill>
                  <a:srgbClr val="D40B16"/>
                </a:solidFill>
                <a:latin typeface="Raleway" pitchFamily="2" charset="0"/>
                <a:ea typeface="Raleway" pitchFamily="2" charset="0"/>
                <a:cs typeface="Arial" panose="020B0604020202020204" pitchFamily="34" charset="0"/>
              </a:defRPr>
            </a:lvl1pPr>
          </a:lstStyle>
          <a:p>
            <a:r>
              <a:rPr lang="en-US" dirty="0"/>
              <a:t>Insert headline here</a:t>
            </a:r>
          </a:p>
        </p:txBody>
      </p:sp>
      <p:pic>
        <p:nvPicPr>
          <p:cNvPr id="4" name="Picture 3" descr="A close up of a sign&#10;&#10;Description automatically generated">
            <a:extLst>
              <a:ext uri="{FF2B5EF4-FFF2-40B4-BE49-F238E27FC236}">
                <a16:creationId xmlns:a16="http://schemas.microsoft.com/office/drawing/2014/main" id="{1E5C2939-B98B-4864-BE6C-E5336E1CE5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340" y="5865336"/>
            <a:ext cx="2287660" cy="926408"/>
          </a:xfrm>
          <a:prstGeom prst="rect">
            <a:avLst/>
          </a:prstGeom>
        </p:spPr>
      </p:pic>
      <p:sp>
        <p:nvSpPr>
          <p:cNvPr id="5" name="Text Placeholder 4">
            <a:extLst>
              <a:ext uri="{FF2B5EF4-FFF2-40B4-BE49-F238E27FC236}">
                <a16:creationId xmlns:a16="http://schemas.microsoft.com/office/drawing/2014/main" id="{7F82F4C8-1653-462C-9A35-1AB5D5DBB2D8}"/>
              </a:ext>
            </a:extLst>
          </p:cNvPr>
          <p:cNvSpPr>
            <a:spLocks noGrp="1"/>
          </p:cNvSpPr>
          <p:nvPr>
            <p:ph type="body" sz="quarter" idx="10"/>
          </p:nvPr>
        </p:nvSpPr>
        <p:spPr>
          <a:xfrm>
            <a:off x="99147" y="1021772"/>
            <a:ext cx="12012497" cy="4780512"/>
          </a:xfrm>
          <a:prstGeom prst="rect">
            <a:avLst/>
          </a:prstGeom>
        </p:spPr>
        <p:txBody>
          <a:bodyPr anchor="ctr"/>
          <a:lstStyle>
            <a:lvl1pPr>
              <a:defRPr sz="2000" b="1">
                <a:solidFill>
                  <a:srgbClr val="C00000"/>
                </a:solidFill>
                <a:latin typeface="Raleway" pitchFamily="2" charset="0"/>
                <a:cs typeface="Arial" panose="020B0604020202020204" pitchFamily="34" charset="0"/>
              </a:defRPr>
            </a:lvl1pPr>
            <a:lvl2pPr>
              <a:defRPr sz="2000" b="1">
                <a:solidFill>
                  <a:srgbClr val="C00000"/>
                </a:solidFill>
                <a:latin typeface="Raleway" pitchFamily="2" charset="0"/>
                <a:cs typeface="Arial" panose="020B0604020202020204" pitchFamily="34" charset="0"/>
              </a:defRPr>
            </a:lvl2pPr>
            <a:lvl3pPr>
              <a:defRPr sz="2000" b="1">
                <a:solidFill>
                  <a:srgbClr val="C00000"/>
                </a:solidFill>
                <a:latin typeface="Raleway" pitchFamily="2" charset="0"/>
                <a:cs typeface="Arial" panose="020B0604020202020204" pitchFamily="34" charset="0"/>
              </a:defRPr>
            </a:lvl3pPr>
            <a:lvl4pPr>
              <a:defRPr sz="2000" b="1">
                <a:solidFill>
                  <a:srgbClr val="C00000"/>
                </a:solidFill>
                <a:latin typeface="Raleway" pitchFamily="2" charset="0"/>
                <a:cs typeface="Arial" panose="020B0604020202020204" pitchFamily="34" charset="0"/>
              </a:defRPr>
            </a:lvl4pPr>
            <a:lvl5pPr>
              <a:defRPr sz="2000" b="1">
                <a:solidFill>
                  <a:srgbClr val="C00000"/>
                </a:solidFill>
                <a:latin typeface="Raleway"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501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1256-2109-4DFD-B448-56359C40C64C}"/>
              </a:ext>
            </a:extLst>
          </p:cNvPr>
          <p:cNvSpPr>
            <a:spLocks noGrp="1"/>
          </p:cNvSpPr>
          <p:nvPr>
            <p:ph type="title"/>
          </p:nvPr>
        </p:nvSpPr>
        <p:spPr>
          <a:xfrm>
            <a:off x="900344" y="888907"/>
            <a:ext cx="10515600" cy="13255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71718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28/04/2021</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59127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38330"/>
      </p:ext>
    </p:extLst>
  </p:cSld>
  <p:clrMap bg1="lt1" tx1="dk1" bg2="lt2" tx2="dk2" accent1="accent1" accent2="accent2" accent3="accent3" accent4="accent4" accent5="accent5" accent6="accent6" hlink="hlink" folHlink="folHlink"/>
  <p:sldLayoutIdLst>
    <p:sldLayoutId id="2147483785" r:id="rId1"/>
    <p:sldLayoutId id="2147483815" r:id="rId2"/>
    <p:sldLayoutId id="214748381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ecrc.co.uk/membership" TargetMode="External"/><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mailto:Chris.white@secrc.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hyperlink" Target="http://www.wcrcentre.co.uk/" TargetMode="External"/><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hyperlink" Target="http://www.nebrcentre.co.uk/" TargetMode="External"/><Relationship Id="rId21" Type="http://schemas.openxmlformats.org/officeDocument/2006/relationships/image" Target="../media/image18.png"/><Relationship Id="rId7" Type="http://schemas.openxmlformats.org/officeDocument/2006/relationships/hyperlink" Target="http://www.ecrcentre.co.uk/" TargetMode="External"/><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1.webp"/><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hyperlink" Target="http://www.swcrc.co.uk/" TargetMode="External"/><Relationship Id="rId11" Type="http://schemas.openxmlformats.org/officeDocument/2006/relationships/image" Target="../media/image8.png"/><Relationship Id="rId24" Type="http://schemas.openxmlformats.org/officeDocument/2006/relationships/image" Target="../media/image20.png"/><Relationship Id="rId5" Type="http://schemas.openxmlformats.org/officeDocument/2006/relationships/hyperlink" Target="http://www.emcrc.co.uk/" TargetMode="External"/><Relationship Id="rId15" Type="http://schemas.openxmlformats.org/officeDocument/2006/relationships/image" Target="../media/image12.png"/><Relationship Id="rId23" Type="http://schemas.openxmlformats.org/officeDocument/2006/relationships/image" Target="../media/image19.png"/><Relationship Id="rId10" Type="http://schemas.openxmlformats.org/officeDocument/2006/relationships/hyperlink" Target="http://www.cyberresiliencecentre.com/" TargetMode="External"/><Relationship Id="rId19" Type="http://schemas.openxmlformats.org/officeDocument/2006/relationships/image" Target="../media/image16.png"/><Relationship Id="rId4" Type="http://schemas.openxmlformats.org/officeDocument/2006/relationships/hyperlink" Target="http://www.wmcrc.co.uk/" TargetMode="External"/><Relationship Id="rId9" Type="http://schemas.openxmlformats.org/officeDocument/2006/relationships/hyperlink" Target="http://www.secrc.co.uk/" TargetMode="External"/><Relationship Id="rId14" Type="http://schemas.openxmlformats.org/officeDocument/2006/relationships/image" Target="../media/image11.png"/><Relationship Id="rId22" Type="http://schemas.openxmlformats.org/officeDocument/2006/relationships/hyperlink" Target="https://www.secrc.co.uk/" TargetMode="External"/><Relationship Id="rId27"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hyperlink" Target="https://www.secrc.co.uk/membersh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8FDC4E-FA2F-4D63-A642-16288E037743}"/>
              </a:ext>
            </a:extLst>
          </p:cNvPr>
          <p:cNvSpPr txBox="1"/>
          <p:nvPr/>
        </p:nvSpPr>
        <p:spPr>
          <a:xfrm>
            <a:off x="2406448" y="2424887"/>
            <a:ext cx="737910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dirty="0">
                <a:solidFill>
                  <a:schemeClr val="bg1"/>
                </a:solidFill>
                <a:latin typeface="Raleway" pitchFamily="2" charset="0"/>
                <a:cs typeface="Calibri" panose="020F0502020204030204" pitchFamily="34" charset="0"/>
              </a:rPr>
              <a:t>Information on the</a:t>
            </a:r>
          </a:p>
          <a:p>
            <a:pPr algn="ctr"/>
            <a:r>
              <a:rPr lang="en-GB" sz="4400" b="1" dirty="0">
                <a:solidFill>
                  <a:schemeClr val="bg1"/>
                </a:solidFill>
                <a:latin typeface="Raleway" pitchFamily="2" charset="0"/>
                <a:cs typeface="Calibri" panose="020F0502020204030204" pitchFamily="34" charset="0"/>
              </a:rPr>
              <a:t>National Programme of Cyber Resilience Centres</a:t>
            </a:r>
            <a:endParaRPr lang="en-US" sz="4400" b="1" dirty="0">
              <a:solidFill>
                <a:schemeClr val="bg1"/>
              </a:solidFill>
              <a:latin typeface="Raleway" pitchFamily="2" charset="0"/>
              <a:cs typeface="Calibri" panose="020F0502020204030204" pitchFamily="34" charset="0"/>
            </a:endParaRPr>
          </a:p>
        </p:txBody>
      </p:sp>
      <p:sp>
        <p:nvSpPr>
          <p:cNvPr id="11" name="TextBox 10">
            <a:extLst>
              <a:ext uri="{FF2B5EF4-FFF2-40B4-BE49-F238E27FC236}">
                <a16:creationId xmlns:a16="http://schemas.microsoft.com/office/drawing/2014/main" id="{D1A48681-B592-40C3-8837-8F9A9F7E4E91}"/>
              </a:ext>
            </a:extLst>
          </p:cNvPr>
          <p:cNvSpPr txBox="1"/>
          <p:nvPr/>
        </p:nvSpPr>
        <p:spPr>
          <a:xfrm>
            <a:off x="820109" y="5717508"/>
            <a:ext cx="52758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latin typeface="Raleway" pitchFamily="2" charset="0"/>
                <a:cs typeface="Calibri" panose="020F0502020204030204" pitchFamily="34" charset="0"/>
              </a:rPr>
              <a:t>Chris White</a:t>
            </a:r>
          </a:p>
          <a:p>
            <a:r>
              <a:rPr lang="en-GB" sz="2000" dirty="0">
                <a:solidFill>
                  <a:schemeClr val="bg1"/>
                </a:solidFill>
                <a:latin typeface="Raleway" pitchFamily="2" charset="0"/>
                <a:cs typeface="Calibri" panose="020F0502020204030204" pitchFamily="34" charset="0"/>
              </a:rPr>
              <a:t>Head of Cyber &amp; Innovation</a:t>
            </a:r>
          </a:p>
        </p:txBody>
      </p:sp>
      <p:pic>
        <p:nvPicPr>
          <p:cNvPr id="3" name="Picture 2" descr="A close up of a sign&#10;&#10;Description automatically generated">
            <a:extLst>
              <a:ext uri="{FF2B5EF4-FFF2-40B4-BE49-F238E27FC236}">
                <a16:creationId xmlns:a16="http://schemas.microsoft.com/office/drawing/2014/main" id="{E48C0AEE-1D55-E04F-860C-13943E312E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5354" y="633371"/>
            <a:ext cx="3921292" cy="1698060"/>
          </a:xfrm>
          <a:prstGeom prst="rect">
            <a:avLst/>
          </a:prstGeom>
        </p:spPr>
      </p:pic>
      <p:pic>
        <p:nvPicPr>
          <p:cNvPr id="2" name="Picture 1" descr="A close up of a logo&#10;&#10;Description automatically generated">
            <a:extLst>
              <a:ext uri="{FF2B5EF4-FFF2-40B4-BE49-F238E27FC236}">
                <a16:creationId xmlns:a16="http://schemas.microsoft.com/office/drawing/2014/main" id="{1125A713-FBDC-4B07-BFE5-1503A9D528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0892" y="5518309"/>
            <a:ext cx="1502361" cy="1106284"/>
          </a:xfrm>
          <a:prstGeom prst="rect">
            <a:avLst/>
          </a:prstGeom>
        </p:spPr>
      </p:pic>
      <p:pic>
        <p:nvPicPr>
          <p:cNvPr id="4" name="Picture 3" descr="A picture containing flower&#10;&#10;Description automatically generated">
            <a:extLst>
              <a:ext uri="{FF2B5EF4-FFF2-40B4-BE49-F238E27FC236}">
                <a16:creationId xmlns:a16="http://schemas.microsoft.com/office/drawing/2014/main" id="{38395496-9F9F-4611-84FC-B99BD152D6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3253" y="5445029"/>
            <a:ext cx="1879266" cy="1252844"/>
          </a:xfrm>
          <a:prstGeom prst="rect">
            <a:avLst/>
          </a:prstGeom>
        </p:spPr>
      </p:pic>
    </p:spTree>
    <p:extLst>
      <p:ext uri="{BB962C8B-B14F-4D97-AF65-F5344CB8AC3E}">
        <p14:creationId xmlns:p14="http://schemas.microsoft.com/office/powerpoint/2010/main" val="397784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98FDC4E-FA2F-4D63-A642-16288E037743}"/>
              </a:ext>
            </a:extLst>
          </p:cNvPr>
          <p:cNvSpPr txBox="1"/>
          <p:nvPr/>
        </p:nvSpPr>
        <p:spPr>
          <a:xfrm>
            <a:off x="238553" y="2760328"/>
            <a:ext cx="863911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chemeClr val="bg1"/>
                </a:solidFill>
                <a:latin typeface="Raleway" pitchFamily="2" charset="0"/>
                <a:cs typeface="Calibri Light"/>
              </a:rPr>
              <a:t>Thank you</a:t>
            </a:r>
          </a:p>
          <a:p>
            <a:r>
              <a:rPr lang="en-US" sz="2000" b="1" dirty="0">
                <a:solidFill>
                  <a:schemeClr val="bg1"/>
                </a:solidFill>
                <a:latin typeface="Raleway" pitchFamily="2" charset="0"/>
                <a:cs typeface="Calibri"/>
              </a:rPr>
              <a:t>Sign up at </a:t>
            </a:r>
            <a:r>
              <a:rPr lang="en-US" sz="2000" b="1" dirty="0">
                <a:solidFill>
                  <a:schemeClr val="bg1"/>
                </a:solidFill>
                <a:latin typeface="Raleway" pitchFamily="2" charset="0"/>
                <a:cs typeface="Calibri"/>
                <a:hlinkClick r:id="rId3">
                  <a:extLst>
                    <a:ext uri="{A12FA001-AC4F-418D-AE19-62706E023703}">
                      <ahyp:hlinkClr xmlns:ahyp="http://schemas.microsoft.com/office/drawing/2018/hyperlinkcolor" val="tx"/>
                    </a:ext>
                  </a:extLst>
                </a:hlinkClick>
              </a:rPr>
              <a:t>www.secrc.co.uk/membership</a:t>
            </a:r>
            <a:r>
              <a:rPr lang="en-US" sz="2000" b="1" dirty="0">
                <a:solidFill>
                  <a:schemeClr val="bg1"/>
                </a:solidFill>
                <a:latin typeface="Raleway" pitchFamily="2" charset="0"/>
                <a:cs typeface="Calibri"/>
              </a:rPr>
              <a:t> for free core membership </a:t>
            </a:r>
          </a:p>
        </p:txBody>
      </p:sp>
      <p:sp>
        <p:nvSpPr>
          <p:cNvPr id="11" name="TextBox 10">
            <a:extLst>
              <a:ext uri="{FF2B5EF4-FFF2-40B4-BE49-F238E27FC236}">
                <a16:creationId xmlns:a16="http://schemas.microsoft.com/office/drawing/2014/main" id="{D1A48681-B592-40C3-8837-8F9A9F7E4E91}"/>
              </a:ext>
            </a:extLst>
          </p:cNvPr>
          <p:cNvSpPr txBox="1"/>
          <p:nvPr/>
        </p:nvSpPr>
        <p:spPr>
          <a:xfrm>
            <a:off x="238553" y="4462346"/>
            <a:ext cx="926314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chemeClr val="bg1"/>
                </a:solidFill>
                <a:latin typeface="Raleway" pitchFamily="2" charset="0"/>
                <a:cs typeface="Calibri" panose="020F0502020204030204" pitchFamily="34" charset="0"/>
              </a:rPr>
              <a:t>Chris White</a:t>
            </a:r>
          </a:p>
          <a:p>
            <a:r>
              <a:rPr lang="en-GB" sz="2000" dirty="0">
                <a:solidFill>
                  <a:schemeClr val="bg1"/>
                </a:solidFill>
                <a:latin typeface="Raleway" pitchFamily="2" charset="0"/>
              </a:rPr>
              <a:t>Head of Cyber &amp; Innovation</a:t>
            </a:r>
          </a:p>
          <a:p>
            <a:r>
              <a:rPr lang="en-GB" sz="2000" dirty="0">
                <a:solidFill>
                  <a:schemeClr val="bg1"/>
                </a:solidFill>
                <a:latin typeface="Raleway" pitchFamily="2" charset="0"/>
                <a:hlinkClick r:id="rId4"/>
              </a:rPr>
              <a:t>Chris.white@secrc.co.uk</a:t>
            </a:r>
            <a:r>
              <a:rPr lang="en-GB" sz="2000" dirty="0">
                <a:solidFill>
                  <a:schemeClr val="bg1"/>
                </a:solidFill>
                <a:latin typeface="Raleway" pitchFamily="2" charset="0"/>
              </a:rPr>
              <a:t>  |  07909 906177</a:t>
            </a:r>
            <a:endParaRPr lang="en-US" sz="2000" dirty="0">
              <a:solidFill>
                <a:schemeClr val="bg1"/>
              </a:solidFill>
              <a:latin typeface="Raleway" pitchFamily="2" charset="0"/>
              <a:cs typeface="Calibri" panose="020F0502020204030204"/>
            </a:endParaRPr>
          </a:p>
        </p:txBody>
      </p:sp>
      <p:grpSp>
        <p:nvGrpSpPr>
          <p:cNvPr id="4" name="Group 3">
            <a:extLst>
              <a:ext uri="{FF2B5EF4-FFF2-40B4-BE49-F238E27FC236}">
                <a16:creationId xmlns:a16="http://schemas.microsoft.com/office/drawing/2014/main" id="{EC2332A5-2F91-D54E-A660-8CB54ADB777F}"/>
              </a:ext>
            </a:extLst>
          </p:cNvPr>
          <p:cNvGrpSpPr/>
          <p:nvPr/>
        </p:nvGrpSpPr>
        <p:grpSpPr>
          <a:xfrm>
            <a:off x="1021503" y="6035923"/>
            <a:ext cx="1940226" cy="1046440"/>
            <a:chOff x="982120" y="6016430"/>
            <a:chExt cx="1940226" cy="1046440"/>
          </a:xfrm>
        </p:grpSpPr>
        <p:pic>
          <p:nvPicPr>
            <p:cNvPr id="6" name="Picture 5" descr="A picture containing clock, drawing&#10;&#10;Description automatically generated">
              <a:extLst>
                <a:ext uri="{FF2B5EF4-FFF2-40B4-BE49-F238E27FC236}">
                  <a16:creationId xmlns:a16="http://schemas.microsoft.com/office/drawing/2014/main" id="{A18D6A72-812A-344D-9C01-BA479CC436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82120" y="6016430"/>
              <a:ext cx="421640" cy="421640"/>
            </a:xfrm>
            <a:prstGeom prst="rect">
              <a:avLst/>
            </a:prstGeom>
          </p:spPr>
        </p:pic>
        <p:sp>
          <p:nvSpPr>
            <p:cNvPr id="9" name="TextBox 8">
              <a:extLst>
                <a:ext uri="{FF2B5EF4-FFF2-40B4-BE49-F238E27FC236}">
                  <a16:creationId xmlns:a16="http://schemas.microsoft.com/office/drawing/2014/main" id="{5ACE126A-57E3-C04D-891D-BA0CAEE103B9}"/>
                </a:ext>
              </a:extLst>
            </p:cNvPr>
            <p:cNvSpPr txBox="1"/>
            <p:nvPr/>
          </p:nvSpPr>
          <p:spPr>
            <a:xfrm>
              <a:off x="1181677" y="6016430"/>
              <a:ext cx="174066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latin typeface="Calibri Light"/>
                  <a:cs typeface="Calibri Light"/>
                </a:rPr>
                <a:t>secrc.co.uk</a:t>
              </a:r>
              <a:endParaRPr lang="en-GB" sz="1400" dirty="0">
                <a:solidFill>
                  <a:schemeClr val="bg1"/>
                </a:solidFill>
              </a:endParaRPr>
            </a:p>
            <a:p>
              <a:pPr algn="ctr"/>
              <a:r>
                <a:rPr lang="en-GB" sz="1600" dirty="0">
                  <a:solidFill>
                    <a:schemeClr val="bg1"/>
                  </a:solidFill>
                </a:rPr>
                <a:t>  </a:t>
              </a:r>
              <a:r>
                <a:rPr lang="en-GB" sz="2400" dirty="0">
                  <a:solidFill>
                    <a:schemeClr val="bg1"/>
                  </a:solidFill>
                  <a:latin typeface="Calibri Light"/>
                  <a:cs typeface="Calibri Light"/>
                </a:rPr>
                <a:t> </a:t>
              </a:r>
            </a:p>
            <a:p>
              <a:pPr algn="ctr"/>
              <a:endParaRPr lang="en-US" sz="2000" dirty="0">
                <a:solidFill>
                  <a:schemeClr val="bg1"/>
                </a:solidFill>
                <a:cs typeface="Calibri" panose="020F0502020204030204"/>
              </a:endParaRPr>
            </a:p>
          </p:txBody>
        </p:sp>
      </p:grpSp>
      <p:grpSp>
        <p:nvGrpSpPr>
          <p:cNvPr id="3" name="Group 2">
            <a:extLst>
              <a:ext uri="{FF2B5EF4-FFF2-40B4-BE49-F238E27FC236}">
                <a16:creationId xmlns:a16="http://schemas.microsoft.com/office/drawing/2014/main" id="{3CD2190E-7AB8-7240-90D3-3507C0383638}"/>
              </a:ext>
            </a:extLst>
          </p:cNvPr>
          <p:cNvGrpSpPr/>
          <p:nvPr/>
        </p:nvGrpSpPr>
        <p:grpSpPr>
          <a:xfrm>
            <a:off x="3889455" y="5974744"/>
            <a:ext cx="4413089" cy="707510"/>
            <a:chOff x="3825917" y="5974744"/>
            <a:chExt cx="4413089" cy="707510"/>
          </a:xfrm>
        </p:grpSpPr>
        <p:pic>
          <p:nvPicPr>
            <p:cNvPr id="8" name="Picture 7" descr="A picture containing drawing&#10;&#10;Description automatically generated">
              <a:extLst>
                <a:ext uri="{FF2B5EF4-FFF2-40B4-BE49-F238E27FC236}">
                  <a16:creationId xmlns:a16="http://schemas.microsoft.com/office/drawing/2014/main" id="{1B221FF5-E976-964E-B3EE-4B80985A76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5917" y="5974744"/>
              <a:ext cx="468337" cy="468337"/>
            </a:xfrm>
            <a:prstGeom prst="rect">
              <a:avLst/>
            </a:prstGeom>
          </p:spPr>
        </p:pic>
        <p:sp>
          <p:nvSpPr>
            <p:cNvPr id="14" name="TextBox 13">
              <a:extLst>
                <a:ext uri="{FF2B5EF4-FFF2-40B4-BE49-F238E27FC236}">
                  <a16:creationId xmlns:a16="http://schemas.microsoft.com/office/drawing/2014/main" id="{2F07938F-4FB6-324C-928C-9F45405CCE36}"/>
                </a:ext>
              </a:extLst>
            </p:cNvPr>
            <p:cNvSpPr txBox="1"/>
            <p:nvPr/>
          </p:nvSpPr>
          <p:spPr>
            <a:xfrm>
              <a:off x="4094141" y="6035923"/>
              <a:ext cx="41448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rPr>
                <a:t>The Cyber Resilience Centre for South East</a:t>
              </a:r>
              <a:endParaRPr lang="en-GB" sz="2000" dirty="0">
                <a:solidFill>
                  <a:schemeClr val="bg1"/>
                </a:solidFill>
                <a:latin typeface="Calibri Light"/>
                <a:cs typeface="Calibri Light"/>
              </a:endParaRPr>
            </a:p>
            <a:p>
              <a:pPr algn="ctr"/>
              <a:endParaRPr lang="en-US" sz="2000" dirty="0">
                <a:solidFill>
                  <a:schemeClr val="bg1"/>
                </a:solidFill>
                <a:cs typeface="Calibri" panose="020F0502020204030204"/>
              </a:endParaRPr>
            </a:p>
          </p:txBody>
        </p:sp>
      </p:grpSp>
      <p:grpSp>
        <p:nvGrpSpPr>
          <p:cNvPr id="2" name="Group 1">
            <a:extLst>
              <a:ext uri="{FF2B5EF4-FFF2-40B4-BE49-F238E27FC236}">
                <a16:creationId xmlns:a16="http://schemas.microsoft.com/office/drawing/2014/main" id="{B09B6226-ABFD-F747-8AB2-347882B40945}"/>
              </a:ext>
            </a:extLst>
          </p:cNvPr>
          <p:cNvGrpSpPr/>
          <p:nvPr/>
        </p:nvGrpSpPr>
        <p:grpSpPr>
          <a:xfrm>
            <a:off x="9230270" y="5974744"/>
            <a:ext cx="2039769" cy="683753"/>
            <a:chOff x="9171352" y="6016430"/>
            <a:chExt cx="2039769" cy="683753"/>
          </a:xfrm>
        </p:grpSpPr>
        <p:pic>
          <p:nvPicPr>
            <p:cNvPr id="13" name="Picture 12" descr="A picture containing drawing&#10;&#10;Description automatically generated">
              <a:extLst>
                <a:ext uri="{FF2B5EF4-FFF2-40B4-BE49-F238E27FC236}">
                  <a16:creationId xmlns:a16="http://schemas.microsoft.com/office/drawing/2014/main" id="{7DBF9AAE-D7F7-B34D-B6F4-E63ED0441D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71352" y="6016430"/>
              <a:ext cx="421640" cy="421640"/>
            </a:xfrm>
            <a:prstGeom prst="rect">
              <a:avLst/>
            </a:prstGeom>
          </p:spPr>
        </p:pic>
        <p:sp>
          <p:nvSpPr>
            <p:cNvPr id="15" name="TextBox 14">
              <a:extLst>
                <a:ext uri="{FF2B5EF4-FFF2-40B4-BE49-F238E27FC236}">
                  <a16:creationId xmlns:a16="http://schemas.microsoft.com/office/drawing/2014/main" id="{8850AB85-A07C-8240-B635-84814E91403E}"/>
                </a:ext>
              </a:extLst>
            </p:cNvPr>
            <p:cNvSpPr txBox="1"/>
            <p:nvPr/>
          </p:nvSpPr>
          <p:spPr>
            <a:xfrm>
              <a:off x="9382172" y="6053852"/>
              <a:ext cx="18289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err="1">
                  <a:solidFill>
                    <a:schemeClr val="bg1"/>
                  </a:solidFill>
                </a:rPr>
                <a:t>SouthEastCRC</a:t>
              </a:r>
              <a:endParaRPr lang="en-GB" sz="2000" dirty="0">
                <a:solidFill>
                  <a:schemeClr val="bg1"/>
                </a:solidFill>
                <a:latin typeface="Calibri Light"/>
                <a:cs typeface="Calibri Light"/>
              </a:endParaRPr>
            </a:p>
            <a:p>
              <a:pPr algn="ctr"/>
              <a:endParaRPr lang="en-US" sz="2000" dirty="0">
                <a:solidFill>
                  <a:schemeClr val="bg1"/>
                </a:solidFill>
                <a:cs typeface="Calibri" panose="020F0502020204030204"/>
              </a:endParaRPr>
            </a:p>
          </p:txBody>
        </p:sp>
      </p:grpSp>
      <p:pic>
        <p:nvPicPr>
          <p:cNvPr id="16" name="Picture 15" descr="A close up of a sign&#10;&#10;Description automatically generated">
            <a:extLst>
              <a:ext uri="{FF2B5EF4-FFF2-40B4-BE49-F238E27FC236}">
                <a16:creationId xmlns:a16="http://schemas.microsoft.com/office/drawing/2014/main" id="{B25C04CC-FB28-4544-B063-FD0FA0C72F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5354" y="633371"/>
            <a:ext cx="3921292" cy="1698060"/>
          </a:xfrm>
          <a:prstGeom prst="rect">
            <a:avLst/>
          </a:prstGeom>
        </p:spPr>
      </p:pic>
    </p:spTree>
    <p:extLst>
      <p:ext uri="{BB962C8B-B14F-4D97-AF65-F5344CB8AC3E}">
        <p14:creationId xmlns:p14="http://schemas.microsoft.com/office/powerpoint/2010/main" val="274738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2E39-2DDC-45F6-9D8F-D73D49D18C35}"/>
              </a:ext>
            </a:extLst>
          </p:cNvPr>
          <p:cNvSpPr>
            <a:spLocks noGrp="1"/>
          </p:cNvSpPr>
          <p:nvPr>
            <p:ph type="title"/>
          </p:nvPr>
        </p:nvSpPr>
        <p:spPr>
          <a:xfrm>
            <a:off x="278600" y="128952"/>
            <a:ext cx="10291864" cy="926409"/>
          </a:xfrm>
        </p:spPr>
        <p:txBody>
          <a:bodyPr/>
          <a:lstStyle/>
          <a:p>
            <a:r>
              <a:rPr lang="en-GB" dirty="0">
                <a:solidFill>
                  <a:srgbClr val="C00000"/>
                </a:solidFill>
              </a:rPr>
              <a:t>Aims &amp; Objectives</a:t>
            </a:r>
          </a:p>
        </p:txBody>
      </p:sp>
      <p:sp>
        <p:nvSpPr>
          <p:cNvPr id="3" name="Text Placeholder 2">
            <a:extLst>
              <a:ext uri="{FF2B5EF4-FFF2-40B4-BE49-F238E27FC236}">
                <a16:creationId xmlns:a16="http://schemas.microsoft.com/office/drawing/2014/main" id="{F0D975F6-D314-41C2-8CE7-DBAB7F780438}"/>
              </a:ext>
            </a:extLst>
          </p:cNvPr>
          <p:cNvSpPr>
            <a:spLocks noGrp="1"/>
          </p:cNvSpPr>
          <p:nvPr>
            <p:ph type="body" sz="quarter" idx="10"/>
          </p:nvPr>
        </p:nvSpPr>
        <p:spPr>
          <a:xfrm>
            <a:off x="89750" y="1184313"/>
            <a:ext cx="12012497" cy="4780512"/>
          </a:xfrm>
        </p:spPr>
        <p:txBody>
          <a:bodyPr lIns="91440" tIns="45720" rIns="91440" bIns="45720" anchor="ctr"/>
          <a:lstStyle/>
          <a:p>
            <a:pPr>
              <a:lnSpc>
                <a:spcPct val="200000"/>
              </a:lnSpc>
            </a:pPr>
            <a:r>
              <a:rPr lang="en-GB" b="0" dirty="0">
                <a:latin typeface="Raleway"/>
                <a:cs typeface="Arial"/>
              </a:rPr>
              <a:t>Initiative between police, business &amp; academia</a:t>
            </a:r>
          </a:p>
          <a:p>
            <a:pPr>
              <a:lnSpc>
                <a:spcPct val="200000"/>
              </a:lnSpc>
            </a:pPr>
            <a:r>
              <a:rPr lang="en-GB" b="0" dirty="0">
                <a:latin typeface="Raleway"/>
                <a:cs typeface="Arial"/>
              </a:rPr>
              <a:t>Not for profit helping businesses protect themselves with affordable support</a:t>
            </a:r>
          </a:p>
          <a:p>
            <a:pPr>
              <a:lnSpc>
                <a:spcPct val="200000"/>
              </a:lnSpc>
            </a:pPr>
            <a:r>
              <a:rPr lang="en-GB" b="0" dirty="0">
                <a:latin typeface="Raleway"/>
                <a:cs typeface="Arial"/>
              </a:rPr>
              <a:t>Bridging the gap between police messaging and large cyber security provider’s offerings</a:t>
            </a:r>
          </a:p>
          <a:p>
            <a:pPr>
              <a:lnSpc>
                <a:spcPct val="200000"/>
              </a:lnSpc>
            </a:pPr>
            <a:r>
              <a:rPr lang="en-GB" b="0" dirty="0">
                <a:latin typeface="Raleway"/>
                <a:cs typeface="Arial"/>
              </a:rPr>
              <a:t>Working with student talent to provide 8 low cost services</a:t>
            </a:r>
            <a:endParaRPr lang="en-GB" b="0" dirty="0"/>
          </a:p>
          <a:p>
            <a:pPr>
              <a:lnSpc>
                <a:spcPct val="200000"/>
              </a:lnSpc>
            </a:pPr>
            <a:r>
              <a:rPr lang="en-GB" b="0" dirty="0">
                <a:latin typeface="Raleway"/>
                <a:cs typeface="Arial"/>
              </a:rPr>
              <a:t>A regional “</a:t>
            </a:r>
            <a:r>
              <a:rPr lang="en-GB" b="0" dirty="0" err="1">
                <a:latin typeface="Raleway"/>
                <a:cs typeface="Arial"/>
              </a:rPr>
              <a:t>Goto</a:t>
            </a:r>
            <a:r>
              <a:rPr lang="en-GB" b="0" dirty="0">
                <a:latin typeface="Raleway"/>
                <a:cs typeface="Arial"/>
              </a:rPr>
              <a:t>” centre for trusted cyber security guidance and support</a:t>
            </a:r>
          </a:p>
          <a:p>
            <a:pPr>
              <a:lnSpc>
                <a:spcPct val="200000"/>
              </a:lnSpc>
            </a:pPr>
            <a:r>
              <a:rPr lang="en-GB" b="0" dirty="0">
                <a:latin typeface="Raleway"/>
                <a:cs typeface="Arial"/>
              </a:rPr>
              <a:t>Provide NCSC approved guidance</a:t>
            </a:r>
          </a:p>
          <a:p>
            <a:pPr>
              <a:lnSpc>
                <a:spcPct val="200000"/>
              </a:lnSpc>
            </a:pPr>
            <a:r>
              <a:rPr lang="en-GB" b="0" dirty="0">
                <a:latin typeface="Raleway"/>
                <a:cs typeface="Calibri Light"/>
              </a:rPr>
              <a:t>Supplement and compliment Team Cyber Protect as well as going that 1 step further</a:t>
            </a:r>
            <a:endParaRPr lang="en-GB" b="0" dirty="0"/>
          </a:p>
          <a:p>
            <a:pPr>
              <a:lnSpc>
                <a:spcPct val="200000"/>
              </a:lnSpc>
            </a:pPr>
            <a:r>
              <a:rPr lang="en-GB" b="0" dirty="0">
                <a:latin typeface="Raleway"/>
                <a:cs typeface="Calibri Light"/>
              </a:rPr>
              <a:t>Use private sector assistance in the form of trusted partners.</a:t>
            </a:r>
          </a:p>
        </p:txBody>
      </p:sp>
      <p:pic>
        <p:nvPicPr>
          <p:cNvPr id="4" name="Graphic 3" descr="Shield Tick with solid fill">
            <a:extLst>
              <a:ext uri="{FF2B5EF4-FFF2-40B4-BE49-F238E27FC236}">
                <a16:creationId xmlns:a16="http://schemas.microsoft.com/office/drawing/2014/main" id="{8E4F0C00-B044-4BA7-A9E7-B508C69F6D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0464" y="0"/>
            <a:ext cx="1621536" cy="1621536"/>
          </a:xfrm>
          <a:prstGeom prst="rect">
            <a:avLst/>
          </a:prstGeom>
        </p:spPr>
      </p:pic>
    </p:spTree>
    <p:extLst>
      <p:ext uri="{BB962C8B-B14F-4D97-AF65-F5344CB8AC3E}">
        <p14:creationId xmlns:p14="http://schemas.microsoft.com/office/powerpoint/2010/main" val="43711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2DA67A54-C67D-4B88-B8AB-0081FF8ED26A}"/>
              </a:ext>
            </a:extLst>
          </p:cNvPr>
          <p:cNvGraphicFramePr>
            <a:graphicFrameLocks noGrp="1"/>
          </p:cNvGraphicFramePr>
          <p:nvPr>
            <p:extLst>
              <p:ext uri="{D42A27DB-BD31-4B8C-83A1-F6EECF244321}">
                <p14:modId xmlns:p14="http://schemas.microsoft.com/office/powerpoint/2010/main" val="465037873"/>
              </p:ext>
            </p:extLst>
          </p:nvPr>
        </p:nvGraphicFramePr>
        <p:xfrm>
          <a:off x="77543" y="1758814"/>
          <a:ext cx="5694676" cy="3194685"/>
        </p:xfrm>
        <a:graphic>
          <a:graphicData uri="http://schemas.openxmlformats.org/drawingml/2006/table">
            <a:tbl>
              <a:tblPr firstRow="1" bandRow="1">
                <a:tableStyleId>{5C22544A-7EE6-4342-B048-85BDC9FD1C3A}</a:tableStyleId>
              </a:tblPr>
              <a:tblGrid>
                <a:gridCol w="2238206">
                  <a:extLst>
                    <a:ext uri="{9D8B030D-6E8A-4147-A177-3AD203B41FA5}">
                      <a16:colId xmlns:a16="http://schemas.microsoft.com/office/drawing/2014/main" val="1789035816"/>
                    </a:ext>
                  </a:extLst>
                </a:gridCol>
                <a:gridCol w="3456470">
                  <a:extLst>
                    <a:ext uri="{9D8B030D-6E8A-4147-A177-3AD203B41FA5}">
                      <a16:colId xmlns:a16="http://schemas.microsoft.com/office/drawing/2014/main" val="3823511747"/>
                    </a:ext>
                  </a:extLst>
                </a:gridCol>
              </a:tblGrid>
              <a:tr h="370840">
                <a:tc>
                  <a:txBody>
                    <a:bodyPr/>
                    <a:lstStyle/>
                    <a:p>
                      <a:pPr>
                        <a:lnSpc>
                          <a:spcPct val="100000"/>
                        </a:lnSpc>
                        <a:spcAft>
                          <a:spcPts val="800"/>
                        </a:spcAft>
                      </a:pPr>
                      <a:r>
                        <a:rPr lang="en-GB" sz="1600" b="0" dirty="0">
                          <a:solidFill>
                            <a:srgbClr val="C00000"/>
                          </a:solidFill>
                          <a:effectLst/>
                          <a:latin typeface="Raleway" pitchFamily="2" charset="0"/>
                        </a:rPr>
                        <a:t>North East</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3">
                            <a:extLst>
                              <a:ext uri="{A12FA001-AC4F-418D-AE19-62706E023703}">
                                <ahyp:hlinkClr xmlns:ahyp="http://schemas.microsoft.com/office/drawing/2018/hyperlinkcolor" val="tx"/>
                              </a:ext>
                            </a:extLst>
                          </a:hlinkClick>
                        </a:rPr>
                        <a:t>www.nebrcentre.co.uk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433993712"/>
                  </a:ext>
                </a:extLst>
              </a:tr>
              <a:tr h="370840">
                <a:tc>
                  <a:txBody>
                    <a:bodyPr/>
                    <a:lstStyle/>
                    <a:p>
                      <a:pPr>
                        <a:lnSpc>
                          <a:spcPct val="100000"/>
                        </a:lnSpc>
                        <a:spcAft>
                          <a:spcPts val="800"/>
                        </a:spcAft>
                      </a:pPr>
                      <a:r>
                        <a:rPr lang="en-GB" sz="1600" b="0" dirty="0">
                          <a:solidFill>
                            <a:srgbClr val="C00000"/>
                          </a:solidFill>
                          <a:effectLst/>
                          <a:latin typeface="Raleway" pitchFamily="2" charset="0"/>
                        </a:rPr>
                        <a:t>West Midlands</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4">
                            <a:extLst>
                              <a:ext uri="{A12FA001-AC4F-418D-AE19-62706E023703}">
                                <ahyp:hlinkClr xmlns:ahyp="http://schemas.microsoft.com/office/drawing/2018/hyperlinkcolor" val="tx"/>
                              </a:ext>
                            </a:extLst>
                          </a:hlinkClick>
                        </a:rPr>
                        <a:t>www.wmcrc.co.uk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4281099219"/>
                  </a:ext>
                </a:extLst>
              </a:tr>
              <a:tr h="370840">
                <a:tc>
                  <a:txBody>
                    <a:bodyPr/>
                    <a:lstStyle/>
                    <a:p>
                      <a:pPr>
                        <a:lnSpc>
                          <a:spcPct val="100000"/>
                        </a:lnSpc>
                        <a:spcAft>
                          <a:spcPts val="800"/>
                        </a:spcAft>
                      </a:pPr>
                      <a:r>
                        <a:rPr lang="en-GB" sz="1600" b="0" dirty="0">
                          <a:solidFill>
                            <a:srgbClr val="C00000"/>
                          </a:solidFill>
                          <a:effectLst/>
                          <a:latin typeface="Raleway" pitchFamily="2" charset="0"/>
                        </a:rPr>
                        <a:t>East Midlands</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5">
                            <a:extLst>
                              <a:ext uri="{A12FA001-AC4F-418D-AE19-62706E023703}">
                                <ahyp:hlinkClr xmlns:ahyp="http://schemas.microsoft.com/office/drawing/2018/hyperlinkcolor" val="tx"/>
                              </a:ext>
                            </a:extLst>
                          </a:hlinkClick>
                        </a:rPr>
                        <a:t>www.emcrc.co.uk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1897947986"/>
                  </a:ext>
                </a:extLst>
              </a:tr>
              <a:tr h="370840">
                <a:tc>
                  <a:txBody>
                    <a:bodyPr/>
                    <a:lstStyle/>
                    <a:p>
                      <a:pPr>
                        <a:lnSpc>
                          <a:spcPct val="100000"/>
                        </a:lnSpc>
                        <a:spcAft>
                          <a:spcPts val="800"/>
                        </a:spcAft>
                      </a:pPr>
                      <a:r>
                        <a:rPr lang="en-GB" sz="1600" b="0" dirty="0">
                          <a:solidFill>
                            <a:srgbClr val="C00000"/>
                          </a:solidFill>
                          <a:effectLst/>
                          <a:latin typeface="Raleway" pitchFamily="2" charset="0"/>
                        </a:rPr>
                        <a:t>South West</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6">
                            <a:extLst>
                              <a:ext uri="{A12FA001-AC4F-418D-AE19-62706E023703}">
                                <ahyp:hlinkClr xmlns:ahyp="http://schemas.microsoft.com/office/drawing/2018/hyperlinkcolor" val="tx"/>
                              </a:ext>
                            </a:extLst>
                          </a:hlinkClick>
                        </a:rPr>
                        <a:t>www.swcrc.co.uk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2218113320"/>
                  </a:ext>
                </a:extLst>
              </a:tr>
              <a:tr h="370840">
                <a:tc>
                  <a:txBody>
                    <a:bodyPr/>
                    <a:lstStyle/>
                    <a:p>
                      <a:pPr>
                        <a:lnSpc>
                          <a:spcPct val="100000"/>
                        </a:lnSpc>
                        <a:spcAft>
                          <a:spcPts val="800"/>
                        </a:spcAft>
                      </a:pPr>
                      <a:r>
                        <a:rPr lang="en-GB" sz="1600" b="0" dirty="0">
                          <a:solidFill>
                            <a:srgbClr val="C00000"/>
                          </a:solidFill>
                          <a:effectLst/>
                          <a:latin typeface="Raleway" pitchFamily="2" charset="0"/>
                        </a:rPr>
                        <a:t>Eastern</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7">
                            <a:extLst>
                              <a:ext uri="{A12FA001-AC4F-418D-AE19-62706E023703}">
                                <ahyp:hlinkClr xmlns:ahyp="http://schemas.microsoft.com/office/drawing/2018/hyperlinkcolor" val="tx"/>
                              </a:ext>
                            </a:extLst>
                          </a:hlinkClick>
                        </a:rPr>
                        <a:t>www.ecrcentre.co.uk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3105562814"/>
                  </a:ext>
                </a:extLst>
              </a:tr>
              <a:tr h="370840">
                <a:tc>
                  <a:txBody>
                    <a:bodyPr/>
                    <a:lstStyle/>
                    <a:p>
                      <a:pPr>
                        <a:lnSpc>
                          <a:spcPct val="100000"/>
                        </a:lnSpc>
                        <a:spcAft>
                          <a:spcPts val="800"/>
                        </a:spcAft>
                      </a:pPr>
                      <a:r>
                        <a:rPr lang="en-GB" sz="1600" b="0" dirty="0">
                          <a:solidFill>
                            <a:srgbClr val="C00000"/>
                          </a:solidFill>
                          <a:effectLst/>
                          <a:latin typeface="Raleway" pitchFamily="2" charset="0"/>
                        </a:rPr>
                        <a:t>Wales</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8">
                            <a:extLst>
                              <a:ext uri="{A12FA001-AC4F-418D-AE19-62706E023703}">
                                <ahyp:hlinkClr xmlns:ahyp="http://schemas.microsoft.com/office/drawing/2018/hyperlinkcolor" val="tx"/>
                              </a:ext>
                            </a:extLst>
                          </a:hlinkClick>
                        </a:rPr>
                        <a:t>www.wcrcentre.co.uk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872694555"/>
                  </a:ext>
                </a:extLst>
              </a:tr>
              <a:tr h="370840">
                <a:tc>
                  <a:txBody>
                    <a:bodyPr/>
                    <a:lstStyle/>
                    <a:p>
                      <a:pPr>
                        <a:lnSpc>
                          <a:spcPct val="100000"/>
                        </a:lnSpc>
                        <a:spcAft>
                          <a:spcPts val="800"/>
                        </a:spcAft>
                      </a:pPr>
                      <a:r>
                        <a:rPr lang="en-GB" sz="1600" b="0" dirty="0">
                          <a:solidFill>
                            <a:srgbClr val="C00000"/>
                          </a:solidFill>
                          <a:effectLst/>
                          <a:latin typeface="Raleway" pitchFamily="2" charset="0"/>
                          <a:ea typeface="Calibri" panose="020F0502020204030204" pitchFamily="34" charset="0"/>
                          <a:cs typeface="Times New Roman" panose="02020603050405020304" pitchFamily="18" charset="0"/>
                        </a:rPr>
                        <a:t>South East</a:t>
                      </a:r>
                    </a:p>
                    <a:p>
                      <a:pPr>
                        <a:lnSpc>
                          <a:spcPct val="100000"/>
                        </a:lnSpc>
                        <a:spcAft>
                          <a:spcPts val="800"/>
                        </a:spcAft>
                      </a:pPr>
                      <a:r>
                        <a:rPr lang="en-GB" sz="1600" b="0" dirty="0">
                          <a:solidFill>
                            <a:srgbClr val="C00000"/>
                          </a:solidFill>
                          <a:effectLst/>
                          <a:latin typeface="Raleway" pitchFamily="2" charset="0"/>
                          <a:ea typeface="Calibri" panose="020F0502020204030204" pitchFamily="34" charset="0"/>
                          <a:cs typeface="Times New Roman" panose="02020603050405020304" pitchFamily="18" charset="0"/>
                        </a:rPr>
                        <a:t>London</a:t>
                      </a:r>
                    </a:p>
                  </a:txBody>
                  <a:tcPr marL="68580" marR="68580" marT="9525" marB="0" anchor="ctr">
                    <a:solidFill>
                      <a:schemeClr val="bg1"/>
                    </a:solidFill>
                  </a:tcPr>
                </a:tc>
                <a:tc>
                  <a:txBody>
                    <a:bodyPr/>
                    <a:lstStyle/>
                    <a:p>
                      <a:pPr>
                        <a:lnSpc>
                          <a:spcPct val="100000"/>
                        </a:lnSpc>
                        <a:spcAft>
                          <a:spcPts val="800"/>
                        </a:spcAft>
                      </a:pPr>
                      <a:r>
                        <a:rPr lang="en-GB" sz="1600" b="0" dirty="0">
                          <a:solidFill>
                            <a:srgbClr val="C00000"/>
                          </a:solidFill>
                          <a:effectLst/>
                          <a:latin typeface="Raleway" pitchFamily="2"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www.secrc.co.uk</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600" b="0" dirty="0">
                          <a:solidFill>
                            <a:srgbClr val="C00000"/>
                          </a:solidFill>
                          <a:effectLst/>
                          <a:latin typeface="Raleway" pitchFamily="2" charset="0"/>
                          <a:ea typeface="Calibri" panose="020F0502020204030204" pitchFamily="34" charset="0"/>
                          <a:cs typeface="Times New Roman" panose="02020603050405020304" pitchFamily="18" charset="0"/>
                        </a:rPr>
                        <a:t>Tbc</a:t>
                      </a:r>
                    </a:p>
                  </a:txBody>
                  <a:tcPr marL="68580" marR="68580" marT="9525" marB="0" anchor="ctr">
                    <a:solidFill>
                      <a:schemeClr val="bg1"/>
                    </a:solidFill>
                  </a:tcPr>
                </a:tc>
                <a:extLst>
                  <a:ext uri="{0D108BD9-81ED-4DB2-BD59-A6C34878D82A}">
                    <a16:rowId xmlns:a16="http://schemas.microsoft.com/office/drawing/2014/main" val="592524628"/>
                  </a:ext>
                </a:extLst>
              </a:tr>
              <a:tr h="370840">
                <a:tc>
                  <a:txBody>
                    <a:bodyPr/>
                    <a:lstStyle/>
                    <a:p>
                      <a:pPr>
                        <a:lnSpc>
                          <a:spcPct val="100000"/>
                        </a:lnSpc>
                        <a:spcAft>
                          <a:spcPts val="800"/>
                        </a:spcAft>
                      </a:pPr>
                      <a:r>
                        <a:rPr lang="en-GB" sz="1600" b="0" dirty="0">
                          <a:solidFill>
                            <a:srgbClr val="C00000"/>
                          </a:solidFill>
                          <a:effectLst/>
                          <a:latin typeface="Raleway" pitchFamily="2" charset="0"/>
                        </a:rPr>
                        <a:t>Greater Manchester</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tc>
                  <a:txBody>
                    <a:bodyPr/>
                    <a:lstStyle/>
                    <a:p>
                      <a:pPr>
                        <a:lnSpc>
                          <a:spcPct val="100000"/>
                        </a:lnSpc>
                        <a:spcAft>
                          <a:spcPts val="800"/>
                        </a:spcAft>
                      </a:pPr>
                      <a:r>
                        <a:rPr lang="en-GB" sz="1600" b="0" u="sng" dirty="0">
                          <a:solidFill>
                            <a:srgbClr val="C00000"/>
                          </a:solidFill>
                          <a:effectLst/>
                          <a:latin typeface="Raleway" pitchFamily="2" charset="0"/>
                          <a:hlinkClick r:id="rId10">
                            <a:extLst>
                              <a:ext uri="{A12FA001-AC4F-418D-AE19-62706E023703}">
                                <ahyp:hlinkClr xmlns:ahyp="http://schemas.microsoft.com/office/drawing/2018/hyperlinkcolor" val="tx"/>
                              </a:ext>
                            </a:extLst>
                          </a:hlinkClick>
                        </a:rPr>
                        <a:t>www.cyberresiliencecentre.com</a:t>
                      </a:r>
                      <a:endParaRPr lang="en-GB" sz="1600" b="0" dirty="0">
                        <a:solidFill>
                          <a:srgbClr val="C00000"/>
                        </a:solidFill>
                        <a:effectLst/>
                        <a:latin typeface="Raleway" pitchFamily="2" charset="0"/>
                        <a:ea typeface="Calibri" panose="020F0502020204030204" pitchFamily="34" charset="0"/>
                        <a:cs typeface="Times New Roman" panose="02020603050405020304" pitchFamily="18" charset="0"/>
                      </a:endParaRPr>
                    </a:p>
                  </a:txBody>
                  <a:tcPr marL="68580" marR="68580" marT="9525" marB="0" anchor="ctr">
                    <a:solidFill>
                      <a:schemeClr val="bg1"/>
                    </a:solidFill>
                  </a:tcPr>
                </a:tc>
                <a:extLst>
                  <a:ext uri="{0D108BD9-81ED-4DB2-BD59-A6C34878D82A}">
                    <a16:rowId xmlns:a16="http://schemas.microsoft.com/office/drawing/2014/main" val="4291844147"/>
                  </a:ext>
                </a:extLst>
              </a:tr>
            </a:tbl>
          </a:graphicData>
        </a:graphic>
      </p:graphicFrame>
      <p:pic>
        <p:nvPicPr>
          <p:cNvPr id="25" name="Picture 24">
            <a:extLst>
              <a:ext uri="{FF2B5EF4-FFF2-40B4-BE49-F238E27FC236}">
                <a16:creationId xmlns:a16="http://schemas.microsoft.com/office/drawing/2014/main" id="{B893B6CE-506E-46A1-B446-522C50C2896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26908" y="3604770"/>
            <a:ext cx="1785942" cy="734904"/>
          </a:xfrm>
          <a:prstGeom prst="rect">
            <a:avLst/>
          </a:prstGeom>
        </p:spPr>
      </p:pic>
      <p:pic>
        <p:nvPicPr>
          <p:cNvPr id="26" name="Picture 25">
            <a:extLst>
              <a:ext uri="{FF2B5EF4-FFF2-40B4-BE49-F238E27FC236}">
                <a16:creationId xmlns:a16="http://schemas.microsoft.com/office/drawing/2014/main" id="{1D1C54AC-6CD0-41C4-9E09-59E47D1574F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12004" y="5549782"/>
            <a:ext cx="1411564" cy="598699"/>
          </a:xfrm>
          <a:prstGeom prst="rect">
            <a:avLst/>
          </a:prstGeom>
        </p:spPr>
      </p:pic>
      <p:pic>
        <p:nvPicPr>
          <p:cNvPr id="4" name="Picture 3">
            <a:extLst>
              <a:ext uri="{FF2B5EF4-FFF2-40B4-BE49-F238E27FC236}">
                <a16:creationId xmlns:a16="http://schemas.microsoft.com/office/drawing/2014/main" id="{7B443CD4-70D9-4447-9FF4-5CC083CD389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909002" y="174623"/>
            <a:ext cx="5197151" cy="6612820"/>
          </a:xfrm>
          <a:prstGeom prst="rect">
            <a:avLst/>
          </a:prstGeom>
        </p:spPr>
      </p:pic>
      <p:pic>
        <p:nvPicPr>
          <p:cNvPr id="7" name="Picture 6">
            <a:extLst>
              <a:ext uri="{FF2B5EF4-FFF2-40B4-BE49-F238E27FC236}">
                <a16:creationId xmlns:a16="http://schemas.microsoft.com/office/drawing/2014/main" id="{4CC5DBF9-6BC3-4D9F-B116-6B16870A89D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93674" y="907746"/>
            <a:ext cx="2119791" cy="862998"/>
          </a:xfrm>
          <a:prstGeom prst="rect">
            <a:avLst/>
          </a:prstGeom>
        </p:spPr>
      </p:pic>
      <p:pic>
        <p:nvPicPr>
          <p:cNvPr id="18" name="Picture 17" descr="A close up of a sign&#10;&#10;Description automatically generated">
            <a:extLst>
              <a:ext uri="{FF2B5EF4-FFF2-40B4-BE49-F238E27FC236}">
                <a16:creationId xmlns:a16="http://schemas.microsoft.com/office/drawing/2014/main" id="{C336AF15-C836-467D-9942-E2E8BE87043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106106" y="2503866"/>
            <a:ext cx="1969650" cy="797627"/>
          </a:xfrm>
          <a:prstGeom prst="rect">
            <a:avLst/>
          </a:prstGeom>
        </p:spPr>
      </p:pic>
      <p:pic>
        <p:nvPicPr>
          <p:cNvPr id="23" name="Picture 22">
            <a:extLst>
              <a:ext uri="{FF2B5EF4-FFF2-40B4-BE49-F238E27FC236}">
                <a16:creationId xmlns:a16="http://schemas.microsoft.com/office/drawing/2014/main" id="{1FC08AE0-3697-4C1A-8ABC-017CD9061E56}"/>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43857" y="659773"/>
            <a:ext cx="1821362" cy="862998"/>
          </a:xfrm>
          <a:prstGeom prst="rect">
            <a:avLst/>
          </a:prstGeom>
        </p:spPr>
      </p:pic>
      <p:pic>
        <p:nvPicPr>
          <p:cNvPr id="20" name="Picture 19" descr="Eastern CRC Logo">
            <a:extLst>
              <a:ext uri="{FF2B5EF4-FFF2-40B4-BE49-F238E27FC236}">
                <a16:creationId xmlns:a16="http://schemas.microsoft.com/office/drawing/2014/main" id="{7489B3F2-69C8-45DA-BF33-71250C52B540}"/>
              </a:ext>
            </a:extLst>
          </p:cNvPr>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659764" y="4521777"/>
            <a:ext cx="1544832" cy="708213"/>
          </a:xfrm>
          <a:prstGeom prst="rect">
            <a:avLst/>
          </a:prstGeom>
          <a:noFill/>
          <a:ln>
            <a:noFill/>
          </a:ln>
        </p:spPr>
      </p:pic>
      <p:pic>
        <p:nvPicPr>
          <p:cNvPr id="24" name="Picture 23" descr="A close up of a sign&#10;&#10;Description automatically generated">
            <a:extLst>
              <a:ext uri="{FF2B5EF4-FFF2-40B4-BE49-F238E27FC236}">
                <a16:creationId xmlns:a16="http://schemas.microsoft.com/office/drawing/2014/main" id="{1BCC6D52-6959-41A3-93B8-F54C1AC5E24F}"/>
              </a:ext>
            </a:extLst>
          </p:cNvPr>
          <p:cNvPicPr/>
          <p:nvPr/>
        </p:nvPicPr>
        <p:blipFill>
          <a:blip r:embed="rId18" cstate="email">
            <a:extLst>
              <a:ext uri="{28A0092B-C50C-407E-A947-70E740481C1C}">
                <a14:useLocalDpi xmlns:a14="http://schemas.microsoft.com/office/drawing/2010/main"/>
              </a:ext>
            </a:extLst>
          </a:blip>
          <a:stretch>
            <a:fillRect/>
          </a:stretch>
        </p:blipFill>
        <p:spPr>
          <a:xfrm>
            <a:off x="5772219" y="2006591"/>
            <a:ext cx="1769074" cy="797627"/>
          </a:xfrm>
          <a:prstGeom prst="rect">
            <a:avLst/>
          </a:prstGeom>
        </p:spPr>
      </p:pic>
      <p:sp>
        <p:nvSpPr>
          <p:cNvPr id="22" name="Title 1">
            <a:extLst>
              <a:ext uri="{FF2B5EF4-FFF2-40B4-BE49-F238E27FC236}">
                <a16:creationId xmlns:a16="http://schemas.microsoft.com/office/drawing/2014/main" id="{502B8CBD-12D3-474A-9C40-6357E869B714}"/>
              </a:ext>
            </a:extLst>
          </p:cNvPr>
          <p:cNvSpPr>
            <a:spLocks noGrp="1"/>
          </p:cNvSpPr>
          <p:nvPr>
            <p:ph type="title"/>
          </p:nvPr>
        </p:nvSpPr>
        <p:spPr>
          <a:xfrm>
            <a:off x="3919389" y="45948"/>
            <a:ext cx="3979225" cy="926409"/>
          </a:xfrm>
        </p:spPr>
        <p:txBody>
          <a:bodyPr/>
          <a:lstStyle/>
          <a:p>
            <a:r>
              <a:rPr lang="en-GB" dirty="0">
                <a:solidFill>
                  <a:srgbClr val="C00000"/>
                </a:solidFill>
              </a:rPr>
              <a:t>CRC Network</a:t>
            </a:r>
          </a:p>
        </p:txBody>
      </p:sp>
      <p:pic>
        <p:nvPicPr>
          <p:cNvPr id="29" name="Picture 28">
            <a:extLst>
              <a:ext uri="{FF2B5EF4-FFF2-40B4-BE49-F238E27FC236}">
                <a16:creationId xmlns:a16="http://schemas.microsoft.com/office/drawing/2014/main" id="{BAC65D57-470E-45CF-A1DA-E993F3F669AC}"/>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8649887" y="1844665"/>
            <a:ext cx="720287" cy="727963"/>
          </a:xfrm>
          <a:prstGeom prst="rect">
            <a:avLst/>
          </a:prstGeom>
        </p:spPr>
      </p:pic>
      <p:pic>
        <p:nvPicPr>
          <p:cNvPr id="32" name="Picture 31" descr="A close up of a sign&#10;&#10;Description automatically generated">
            <a:extLst>
              <a:ext uri="{FF2B5EF4-FFF2-40B4-BE49-F238E27FC236}">
                <a16:creationId xmlns:a16="http://schemas.microsoft.com/office/drawing/2014/main" id="{1F02802D-07DD-49EC-9F15-E0408C79C2E5}"/>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8981589" y="3024313"/>
            <a:ext cx="822901" cy="797627"/>
          </a:xfrm>
          <a:prstGeom prst="rect">
            <a:avLst/>
          </a:prstGeom>
        </p:spPr>
      </p:pic>
      <p:pic>
        <p:nvPicPr>
          <p:cNvPr id="36" name="Picture 35" descr="Eastern CRC Logo">
            <a:extLst>
              <a:ext uri="{FF2B5EF4-FFF2-40B4-BE49-F238E27FC236}">
                <a16:creationId xmlns:a16="http://schemas.microsoft.com/office/drawing/2014/main" id="{974ED00E-8924-4F03-B03C-9167692AC5F6}"/>
              </a:ext>
            </a:extLst>
          </p:cNvPr>
          <p:cNvPicPr/>
          <p:nvPr/>
        </p:nvPicPr>
        <p:blipFill rotWithShape="1">
          <a:blip r:embed="rId21" cstate="email">
            <a:extLst>
              <a:ext uri="{28A0092B-C50C-407E-A947-70E740481C1C}">
                <a14:useLocalDpi xmlns:a14="http://schemas.microsoft.com/office/drawing/2010/main"/>
              </a:ext>
            </a:extLst>
          </a:blip>
          <a:srcRect/>
          <a:stretch/>
        </p:blipFill>
        <p:spPr bwMode="auto">
          <a:xfrm>
            <a:off x="9951226" y="3924987"/>
            <a:ext cx="708538" cy="708213"/>
          </a:xfrm>
          <a:prstGeom prst="rect">
            <a:avLst/>
          </a:prstGeom>
          <a:noFill/>
          <a:ln>
            <a:noFill/>
          </a:ln>
        </p:spPr>
      </p:pic>
      <p:pic>
        <p:nvPicPr>
          <p:cNvPr id="38" name="Picture 37">
            <a:hlinkClick r:id="rId22"/>
            <a:extLst>
              <a:ext uri="{FF2B5EF4-FFF2-40B4-BE49-F238E27FC236}">
                <a16:creationId xmlns:a16="http://schemas.microsoft.com/office/drawing/2014/main" id="{BE155FED-03EB-4EBA-8B09-CCC66AF0D857}"/>
              </a:ext>
            </a:extLst>
          </p:cNvPr>
          <p:cNvPicPr/>
          <p:nvPr/>
        </p:nvPicPr>
        <p:blipFill rotWithShape="1">
          <a:blip r:embed="rId23" cstate="email">
            <a:extLst>
              <a:ext uri="{28A0092B-C50C-407E-A947-70E740481C1C}">
                <a14:useLocalDpi xmlns:a14="http://schemas.microsoft.com/office/drawing/2010/main"/>
              </a:ext>
            </a:extLst>
          </a:blip>
          <a:srcRect/>
          <a:stretch/>
        </p:blipFill>
        <p:spPr bwMode="auto">
          <a:xfrm>
            <a:off x="9022143" y="5121966"/>
            <a:ext cx="617056" cy="557973"/>
          </a:xfrm>
          <a:prstGeom prst="rect">
            <a:avLst/>
          </a:prstGeom>
          <a:noFill/>
          <a:ln>
            <a:noFill/>
          </a:ln>
        </p:spPr>
      </p:pic>
      <p:pic>
        <p:nvPicPr>
          <p:cNvPr id="39" name="Picture 38">
            <a:extLst>
              <a:ext uri="{FF2B5EF4-FFF2-40B4-BE49-F238E27FC236}">
                <a16:creationId xmlns:a16="http://schemas.microsoft.com/office/drawing/2014/main" id="{C1AF1270-7BDD-4838-8BE4-40D8ECD67DD5}"/>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7012037" y="5543414"/>
            <a:ext cx="617057" cy="60506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5FCD7A6-C741-4615-804E-4517080BA19C}"/>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r="55491"/>
          <a:stretch/>
        </p:blipFill>
        <p:spPr>
          <a:xfrm>
            <a:off x="7049159" y="3972222"/>
            <a:ext cx="617057" cy="659542"/>
          </a:xfrm>
          <a:prstGeom prst="rect">
            <a:avLst/>
          </a:prstGeom>
        </p:spPr>
      </p:pic>
      <p:pic>
        <p:nvPicPr>
          <p:cNvPr id="41" name="Picture 40" descr="A close up of a sign&#10;&#10;Description automatically generated">
            <a:extLst>
              <a:ext uri="{FF2B5EF4-FFF2-40B4-BE49-F238E27FC236}">
                <a16:creationId xmlns:a16="http://schemas.microsoft.com/office/drawing/2014/main" id="{23A51D0F-90A9-4167-AD96-E6BDFFC37369}"/>
              </a:ext>
            </a:extLst>
          </p:cNvPr>
          <p:cNvPicPr/>
          <p:nvPr/>
        </p:nvPicPr>
        <p:blipFill rotWithShape="1">
          <a:blip r:embed="rId26" cstate="email">
            <a:extLst>
              <a:ext uri="{28A0092B-C50C-407E-A947-70E740481C1C}">
                <a14:useLocalDpi xmlns:a14="http://schemas.microsoft.com/office/drawing/2010/main"/>
              </a:ext>
            </a:extLst>
          </a:blip>
          <a:srcRect/>
          <a:stretch/>
        </p:blipFill>
        <p:spPr>
          <a:xfrm>
            <a:off x="8029484" y="3680132"/>
            <a:ext cx="708539" cy="659542"/>
          </a:xfrm>
          <a:prstGeom prst="rect">
            <a:avLst/>
          </a:prstGeom>
        </p:spPr>
      </p:pic>
      <p:pic>
        <p:nvPicPr>
          <p:cNvPr id="42" name="Picture 41">
            <a:extLst>
              <a:ext uri="{FF2B5EF4-FFF2-40B4-BE49-F238E27FC236}">
                <a16:creationId xmlns:a16="http://schemas.microsoft.com/office/drawing/2014/main" id="{F26344D7-FA73-4F1F-9896-EE4109AE20CA}"/>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7913022" y="2403358"/>
            <a:ext cx="547787" cy="605067"/>
          </a:xfrm>
          <a:prstGeom prst="rect">
            <a:avLst/>
          </a:prstGeom>
        </p:spPr>
      </p:pic>
    </p:spTree>
    <p:extLst>
      <p:ext uri="{BB962C8B-B14F-4D97-AF65-F5344CB8AC3E}">
        <p14:creationId xmlns:p14="http://schemas.microsoft.com/office/powerpoint/2010/main" val="150067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83544-E60B-4728-8E64-6319A12A5456}"/>
              </a:ext>
            </a:extLst>
          </p:cNvPr>
          <p:cNvSpPr txBox="1"/>
          <p:nvPr/>
        </p:nvSpPr>
        <p:spPr>
          <a:xfrm>
            <a:off x="0" y="6412468"/>
            <a:ext cx="12192000" cy="369332"/>
          </a:xfrm>
          <a:prstGeom prst="rect">
            <a:avLst/>
          </a:prstGeom>
          <a:noFill/>
        </p:spPr>
        <p:txBody>
          <a:bodyPr wrap="square">
            <a:spAutoFit/>
          </a:bodyPr>
          <a:lstStyle/>
          <a:p>
            <a:pPr algn="ctr"/>
            <a:r>
              <a:rPr lang="en-GB" b="1" dirty="0">
                <a:solidFill>
                  <a:srgbClr val="C00000"/>
                </a:solidFill>
                <a:latin typeface="Raleway" pitchFamily="2" charset="0"/>
              </a:rPr>
              <a:t>All organisations have access to free core membership - </a:t>
            </a:r>
            <a:r>
              <a:rPr lang="en-GB" b="1" dirty="0">
                <a:solidFill>
                  <a:srgbClr val="C00000"/>
                </a:solidFill>
                <a:latin typeface="Raleway" pitchFamily="2" charset="0"/>
                <a:hlinkClick r:id="rId3">
                  <a:extLst>
                    <a:ext uri="{A12FA001-AC4F-418D-AE19-62706E023703}">
                      <ahyp:hlinkClr xmlns:ahyp="http://schemas.microsoft.com/office/drawing/2018/hyperlinkcolor" val="tx"/>
                    </a:ext>
                  </a:extLst>
                </a:hlinkClick>
              </a:rPr>
              <a:t>https://www.secrc.co.uk/membership</a:t>
            </a:r>
            <a:endParaRPr lang="en-GB" b="1" dirty="0">
              <a:solidFill>
                <a:srgbClr val="C00000"/>
              </a:solidFill>
              <a:latin typeface="Raleway" pitchFamily="2" charset="0"/>
            </a:endParaRPr>
          </a:p>
        </p:txBody>
      </p:sp>
      <p:sp>
        <p:nvSpPr>
          <p:cNvPr id="6" name="Title 1">
            <a:extLst>
              <a:ext uri="{FF2B5EF4-FFF2-40B4-BE49-F238E27FC236}">
                <a16:creationId xmlns:a16="http://schemas.microsoft.com/office/drawing/2014/main" id="{6E1BF4D0-E25E-474E-B7B5-5171BF98963B}"/>
              </a:ext>
            </a:extLst>
          </p:cNvPr>
          <p:cNvSpPr txBox="1">
            <a:spLocks/>
          </p:cNvSpPr>
          <p:nvPr/>
        </p:nvSpPr>
        <p:spPr>
          <a:xfrm>
            <a:off x="1" y="-2047"/>
            <a:ext cx="12191999" cy="72787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a:r>
              <a:rPr lang="en-GB" sz="4400" b="1" dirty="0">
                <a:solidFill>
                  <a:srgbClr val="C00000"/>
                </a:solidFill>
                <a:latin typeface="Raleway" pitchFamily="2" charset="0"/>
              </a:rPr>
              <a:t>Membership</a:t>
            </a:r>
          </a:p>
        </p:txBody>
      </p:sp>
      <p:pic>
        <p:nvPicPr>
          <p:cNvPr id="14" name="Picture 13">
            <a:extLst>
              <a:ext uri="{FF2B5EF4-FFF2-40B4-BE49-F238E27FC236}">
                <a16:creationId xmlns:a16="http://schemas.microsoft.com/office/drawing/2014/main" id="{ED4E118F-B37D-4F7C-A960-CE46E3424E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2300" y="717910"/>
            <a:ext cx="8047399" cy="5694558"/>
          </a:xfrm>
          <a:prstGeom prst="rect">
            <a:avLst/>
          </a:prstGeom>
        </p:spPr>
      </p:pic>
    </p:spTree>
    <p:extLst>
      <p:ext uri="{BB962C8B-B14F-4D97-AF65-F5344CB8AC3E}">
        <p14:creationId xmlns:p14="http://schemas.microsoft.com/office/powerpoint/2010/main" val="118767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DB54-DABC-420A-AA87-D3C1479AF930}"/>
              </a:ext>
            </a:extLst>
          </p:cNvPr>
          <p:cNvSpPr>
            <a:spLocks noGrp="1"/>
          </p:cNvSpPr>
          <p:nvPr>
            <p:ph type="title"/>
          </p:nvPr>
        </p:nvSpPr>
        <p:spPr/>
        <p:txBody>
          <a:bodyPr/>
          <a:lstStyle/>
          <a:p>
            <a:r>
              <a:rPr lang="en-GB" dirty="0">
                <a:solidFill>
                  <a:srgbClr val="C00000"/>
                </a:solidFill>
              </a:rPr>
              <a:t>What is it?</a:t>
            </a:r>
          </a:p>
        </p:txBody>
      </p:sp>
      <p:sp>
        <p:nvSpPr>
          <p:cNvPr id="3" name="Text Placeholder 2">
            <a:extLst>
              <a:ext uri="{FF2B5EF4-FFF2-40B4-BE49-F238E27FC236}">
                <a16:creationId xmlns:a16="http://schemas.microsoft.com/office/drawing/2014/main" id="{0F4350A2-471A-49F3-9CE4-CE582772C56A}"/>
              </a:ext>
            </a:extLst>
          </p:cNvPr>
          <p:cNvSpPr>
            <a:spLocks noGrp="1"/>
          </p:cNvSpPr>
          <p:nvPr>
            <p:ph type="body" sz="quarter" idx="10"/>
          </p:nvPr>
        </p:nvSpPr>
        <p:spPr>
          <a:xfrm>
            <a:off x="3681663" y="1021772"/>
            <a:ext cx="8429981" cy="4780512"/>
          </a:xfrm>
        </p:spPr>
        <p:txBody>
          <a:bodyPr/>
          <a:lstStyle/>
          <a:p>
            <a:pPr>
              <a:lnSpc>
                <a:spcPct val="200000"/>
              </a:lnSpc>
            </a:pPr>
            <a:r>
              <a:rPr lang="en-GB" b="0" dirty="0"/>
              <a:t>Each CRC is a not for profit, ltd by guarantee</a:t>
            </a:r>
          </a:p>
          <a:p>
            <a:pPr>
              <a:lnSpc>
                <a:spcPct val="200000"/>
              </a:lnSpc>
            </a:pPr>
            <a:r>
              <a:rPr lang="en-GB" b="0" dirty="0"/>
              <a:t>Modular approach – well tested, 18 modules wraparound service</a:t>
            </a:r>
          </a:p>
          <a:p>
            <a:pPr>
              <a:lnSpc>
                <a:spcPct val="200000"/>
              </a:lnSpc>
            </a:pPr>
            <a:r>
              <a:rPr lang="en-GB" b="0" dirty="0"/>
              <a:t>Not Police led but public/private partnership</a:t>
            </a:r>
          </a:p>
          <a:p>
            <a:pPr>
              <a:lnSpc>
                <a:spcPct val="200000"/>
              </a:lnSpc>
            </a:pPr>
            <a:r>
              <a:rPr lang="en-GB" b="0" dirty="0"/>
              <a:t>10-12 of a Board, all limited to £1 liability</a:t>
            </a:r>
          </a:p>
          <a:p>
            <a:pPr>
              <a:lnSpc>
                <a:spcPct val="200000"/>
              </a:lnSpc>
            </a:pPr>
            <a:r>
              <a:rPr lang="en-GB" b="0" dirty="0"/>
              <a:t>Well trusted, tested, low risk, low cost, high value.</a:t>
            </a:r>
          </a:p>
        </p:txBody>
      </p:sp>
      <p:pic>
        <p:nvPicPr>
          <p:cNvPr id="6" name="Picture 5" descr="Logo&#10;&#10;Description automatically generated with low confidence">
            <a:extLst>
              <a:ext uri="{FF2B5EF4-FFF2-40B4-BE49-F238E27FC236}">
                <a16:creationId xmlns:a16="http://schemas.microsoft.com/office/drawing/2014/main" id="{D165190B-7AE1-41CC-8957-F259C7A2B79E}"/>
              </a:ext>
            </a:extLst>
          </p:cNvPr>
          <p:cNvPicPr>
            <a:picLocks noChangeAspect="1"/>
          </p:cNvPicPr>
          <p:nvPr/>
        </p:nvPicPr>
        <p:blipFill>
          <a:blip r:embed="rId2"/>
          <a:stretch>
            <a:fillRect/>
          </a:stretch>
        </p:blipFill>
        <p:spPr>
          <a:xfrm>
            <a:off x="425512" y="2392780"/>
            <a:ext cx="2346683" cy="2072440"/>
          </a:xfrm>
          <a:prstGeom prst="rect">
            <a:avLst/>
          </a:prstGeom>
        </p:spPr>
      </p:pic>
    </p:spTree>
    <p:extLst>
      <p:ext uri="{BB962C8B-B14F-4D97-AF65-F5344CB8AC3E}">
        <p14:creationId xmlns:p14="http://schemas.microsoft.com/office/powerpoint/2010/main" val="177371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DB54-DABC-420A-AA87-D3C1479AF930}"/>
              </a:ext>
            </a:extLst>
          </p:cNvPr>
          <p:cNvSpPr>
            <a:spLocks noGrp="1"/>
          </p:cNvSpPr>
          <p:nvPr>
            <p:ph type="title"/>
          </p:nvPr>
        </p:nvSpPr>
        <p:spPr/>
        <p:txBody>
          <a:bodyPr/>
          <a:lstStyle/>
          <a:p>
            <a:r>
              <a:rPr lang="en-GB" dirty="0">
                <a:solidFill>
                  <a:srgbClr val="C00000"/>
                </a:solidFill>
              </a:rPr>
              <a:t>Ways for businesses to be involved?</a:t>
            </a:r>
          </a:p>
        </p:txBody>
      </p:sp>
      <p:sp>
        <p:nvSpPr>
          <p:cNvPr id="3" name="Text Placeholder 2">
            <a:extLst>
              <a:ext uri="{FF2B5EF4-FFF2-40B4-BE49-F238E27FC236}">
                <a16:creationId xmlns:a16="http://schemas.microsoft.com/office/drawing/2014/main" id="{0F4350A2-471A-49F3-9CE4-CE582772C56A}"/>
              </a:ext>
            </a:extLst>
          </p:cNvPr>
          <p:cNvSpPr>
            <a:spLocks noGrp="1"/>
          </p:cNvSpPr>
          <p:nvPr>
            <p:ph type="body" sz="quarter" idx="10"/>
          </p:nvPr>
        </p:nvSpPr>
        <p:spPr>
          <a:xfrm>
            <a:off x="5884752" y="1021772"/>
            <a:ext cx="6226892" cy="4780512"/>
          </a:xfrm>
        </p:spPr>
        <p:txBody>
          <a:bodyPr/>
          <a:lstStyle/>
          <a:p>
            <a:pPr>
              <a:lnSpc>
                <a:spcPct val="200000"/>
              </a:lnSpc>
            </a:pPr>
            <a:r>
              <a:rPr lang="en-GB" b="0" dirty="0"/>
              <a:t>Founding Partners Board</a:t>
            </a:r>
          </a:p>
          <a:p>
            <a:pPr>
              <a:lnSpc>
                <a:spcPct val="200000"/>
              </a:lnSpc>
            </a:pPr>
            <a:r>
              <a:rPr lang="en-GB" b="0" dirty="0"/>
              <a:t>Trusted Partner – IASME</a:t>
            </a:r>
          </a:p>
          <a:p>
            <a:pPr>
              <a:lnSpc>
                <a:spcPct val="200000"/>
              </a:lnSpc>
            </a:pPr>
            <a:r>
              <a:rPr lang="en-GB" b="0" dirty="0"/>
              <a:t>Advisory Board</a:t>
            </a:r>
          </a:p>
          <a:p>
            <a:pPr>
              <a:lnSpc>
                <a:spcPct val="200000"/>
              </a:lnSpc>
            </a:pPr>
            <a:r>
              <a:rPr lang="en-GB" b="0" dirty="0"/>
              <a:t>3 business levels of membership </a:t>
            </a:r>
          </a:p>
          <a:p>
            <a:pPr>
              <a:lnSpc>
                <a:spcPct val="200000"/>
              </a:lnSpc>
            </a:pPr>
            <a:r>
              <a:rPr lang="en-GB" b="0" dirty="0"/>
              <a:t>Student Services.</a:t>
            </a:r>
          </a:p>
        </p:txBody>
      </p:sp>
      <p:pic>
        <p:nvPicPr>
          <p:cNvPr id="13" name="Picture 12" descr="A picture containing graphical user interface&#10;&#10;Description automatically generated">
            <a:extLst>
              <a:ext uri="{FF2B5EF4-FFF2-40B4-BE49-F238E27FC236}">
                <a16:creationId xmlns:a16="http://schemas.microsoft.com/office/drawing/2014/main" id="{B73BB03A-5DBF-41CA-9425-C4A439B6EDD2}"/>
              </a:ext>
            </a:extLst>
          </p:cNvPr>
          <p:cNvPicPr>
            <a:picLocks noChangeAspect="1"/>
          </p:cNvPicPr>
          <p:nvPr/>
        </p:nvPicPr>
        <p:blipFill>
          <a:blip r:embed="rId2"/>
          <a:stretch>
            <a:fillRect/>
          </a:stretch>
        </p:blipFill>
        <p:spPr>
          <a:xfrm>
            <a:off x="912281" y="3903188"/>
            <a:ext cx="3191262" cy="1749556"/>
          </a:xfrm>
          <a:prstGeom prst="rect">
            <a:avLst/>
          </a:prstGeom>
        </p:spPr>
      </p:pic>
      <p:pic>
        <p:nvPicPr>
          <p:cNvPr id="15" name="Picture 14" descr="A picture containing text, sign&#10;&#10;Description automatically generated">
            <a:extLst>
              <a:ext uri="{FF2B5EF4-FFF2-40B4-BE49-F238E27FC236}">
                <a16:creationId xmlns:a16="http://schemas.microsoft.com/office/drawing/2014/main" id="{03237916-CB54-46D7-8E07-86F52CC896BF}"/>
              </a:ext>
            </a:extLst>
          </p:cNvPr>
          <p:cNvPicPr>
            <a:picLocks noChangeAspect="1"/>
          </p:cNvPicPr>
          <p:nvPr/>
        </p:nvPicPr>
        <p:blipFill>
          <a:blip r:embed="rId3"/>
          <a:stretch>
            <a:fillRect/>
          </a:stretch>
        </p:blipFill>
        <p:spPr>
          <a:xfrm>
            <a:off x="779395" y="1785927"/>
            <a:ext cx="3457034" cy="1168885"/>
          </a:xfrm>
          <a:prstGeom prst="rect">
            <a:avLst/>
          </a:prstGeom>
        </p:spPr>
      </p:pic>
    </p:spTree>
    <p:extLst>
      <p:ext uri="{BB962C8B-B14F-4D97-AF65-F5344CB8AC3E}">
        <p14:creationId xmlns:p14="http://schemas.microsoft.com/office/powerpoint/2010/main" val="6806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DB54-DABC-420A-AA87-D3C1479AF930}"/>
              </a:ext>
            </a:extLst>
          </p:cNvPr>
          <p:cNvSpPr>
            <a:spLocks noGrp="1"/>
          </p:cNvSpPr>
          <p:nvPr>
            <p:ph type="title"/>
          </p:nvPr>
        </p:nvSpPr>
        <p:spPr/>
        <p:txBody>
          <a:bodyPr/>
          <a:lstStyle/>
          <a:p>
            <a:r>
              <a:rPr lang="en-GB" dirty="0">
                <a:solidFill>
                  <a:srgbClr val="C00000"/>
                </a:solidFill>
              </a:rPr>
              <a:t>What it stands for?</a:t>
            </a:r>
          </a:p>
        </p:txBody>
      </p:sp>
      <p:sp>
        <p:nvSpPr>
          <p:cNvPr id="3" name="Text Placeholder 2">
            <a:extLst>
              <a:ext uri="{FF2B5EF4-FFF2-40B4-BE49-F238E27FC236}">
                <a16:creationId xmlns:a16="http://schemas.microsoft.com/office/drawing/2014/main" id="{0F4350A2-471A-49F3-9CE4-CE582772C56A}"/>
              </a:ext>
            </a:extLst>
          </p:cNvPr>
          <p:cNvSpPr>
            <a:spLocks noGrp="1"/>
          </p:cNvSpPr>
          <p:nvPr>
            <p:ph type="body" sz="quarter" idx="10"/>
          </p:nvPr>
        </p:nvSpPr>
        <p:spPr>
          <a:xfrm>
            <a:off x="5662863" y="1038744"/>
            <a:ext cx="6260938" cy="4780512"/>
          </a:xfrm>
        </p:spPr>
        <p:txBody>
          <a:bodyPr/>
          <a:lstStyle/>
          <a:p>
            <a:pPr>
              <a:lnSpc>
                <a:spcPct val="200000"/>
              </a:lnSpc>
            </a:pPr>
            <a:r>
              <a:rPr lang="en-GB" b="0" dirty="0"/>
              <a:t>A nationally trusted nexus</a:t>
            </a:r>
          </a:p>
          <a:p>
            <a:pPr>
              <a:lnSpc>
                <a:spcPct val="200000"/>
              </a:lnSpc>
            </a:pPr>
            <a:r>
              <a:rPr lang="en-GB" b="0" dirty="0"/>
              <a:t>A kitemark</a:t>
            </a:r>
          </a:p>
          <a:p>
            <a:pPr>
              <a:lnSpc>
                <a:spcPct val="200000"/>
              </a:lnSpc>
            </a:pPr>
            <a:r>
              <a:rPr lang="en-GB" b="0" dirty="0"/>
              <a:t>A depository and growing resource</a:t>
            </a:r>
          </a:p>
          <a:p>
            <a:pPr>
              <a:lnSpc>
                <a:spcPct val="200000"/>
              </a:lnSpc>
            </a:pPr>
            <a:r>
              <a:rPr lang="en-GB" b="0" dirty="0"/>
              <a:t>An ambassadorial voice</a:t>
            </a:r>
          </a:p>
          <a:p>
            <a:pPr>
              <a:lnSpc>
                <a:spcPct val="200000"/>
              </a:lnSpc>
            </a:pPr>
            <a:r>
              <a:rPr lang="en-GB" b="0" dirty="0"/>
              <a:t>A trusted voice and thought leader.</a:t>
            </a:r>
          </a:p>
        </p:txBody>
      </p:sp>
      <p:pic>
        <p:nvPicPr>
          <p:cNvPr id="7" name="Graphic 6" descr="Badge Tick with solid fill">
            <a:extLst>
              <a:ext uri="{FF2B5EF4-FFF2-40B4-BE49-F238E27FC236}">
                <a16:creationId xmlns:a16="http://schemas.microsoft.com/office/drawing/2014/main" id="{ADB38429-86A6-4E49-A918-28878B4A04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983" y="1912656"/>
            <a:ext cx="3032687" cy="3032687"/>
          </a:xfrm>
          <a:prstGeom prst="rect">
            <a:avLst/>
          </a:prstGeom>
        </p:spPr>
      </p:pic>
    </p:spTree>
    <p:extLst>
      <p:ext uri="{BB962C8B-B14F-4D97-AF65-F5344CB8AC3E}">
        <p14:creationId xmlns:p14="http://schemas.microsoft.com/office/powerpoint/2010/main" val="392745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54604958-CA2B-4C8B-B014-36FD410B1680}"/>
              </a:ext>
            </a:extLst>
          </p:cNvPr>
          <p:cNvGraphicFramePr/>
          <p:nvPr>
            <p:extLst>
              <p:ext uri="{D42A27DB-BD31-4B8C-83A1-F6EECF244321}">
                <p14:modId xmlns:p14="http://schemas.microsoft.com/office/powerpoint/2010/main" val="985290435"/>
              </p:ext>
            </p:extLst>
          </p:nvPr>
        </p:nvGraphicFramePr>
        <p:xfrm>
          <a:off x="1815975" y="1050125"/>
          <a:ext cx="8560048" cy="5684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itle 30">
            <a:extLst>
              <a:ext uri="{FF2B5EF4-FFF2-40B4-BE49-F238E27FC236}">
                <a16:creationId xmlns:a16="http://schemas.microsoft.com/office/drawing/2014/main" id="{9B960ADD-FCA7-4268-B6CB-7118032026DC}"/>
              </a:ext>
            </a:extLst>
          </p:cNvPr>
          <p:cNvSpPr>
            <a:spLocks noGrp="1"/>
          </p:cNvSpPr>
          <p:nvPr>
            <p:ph type="title"/>
          </p:nvPr>
        </p:nvSpPr>
        <p:spPr>
          <a:xfrm>
            <a:off x="0" y="123717"/>
            <a:ext cx="12191999" cy="926409"/>
          </a:xfrm>
        </p:spPr>
        <p:txBody>
          <a:bodyPr/>
          <a:lstStyle/>
          <a:p>
            <a:r>
              <a:rPr lang="en-GB" dirty="0">
                <a:solidFill>
                  <a:srgbClr val="C00000"/>
                </a:solidFill>
              </a:rPr>
              <a:t>Services to Business Community</a:t>
            </a:r>
          </a:p>
        </p:txBody>
      </p:sp>
      <p:pic>
        <p:nvPicPr>
          <p:cNvPr id="4" name="Picture 3" descr="A picture containing icon&#10;&#10;Description automatically generated">
            <a:extLst>
              <a:ext uri="{FF2B5EF4-FFF2-40B4-BE49-F238E27FC236}">
                <a16:creationId xmlns:a16="http://schemas.microsoft.com/office/drawing/2014/main" id="{19A1EBBA-BCC1-4B9C-8390-A6F7FCA53227}"/>
              </a:ext>
            </a:extLst>
          </p:cNvPr>
          <p:cNvPicPr>
            <a:picLocks noChangeAspect="1"/>
          </p:cNvPicPr>
          <p:nvPr/>
        </p:nvPicPr>
        <p:blipFill>
          <a:blip r:embed="rId8"/>
          <a:stretch>
            <a:fillRect/>
          </a:stretch>
        </p:blipFill>
        <p:spPr>
          <a:xfrm>
            <a:off x="177033" y="5978740"/>
            <a:ext cx="3111113" cy="755542"/>
          </a:xfrm>
          <a:prstGeom prst="rect">
            <a:avLst/>
          </a:prstGeom>
        </p:spPr>
      </p:pic>
      <p:pic>
        <p:nvPicPr>
          <p:cNvPr id="7" name="Picture 6" descr="Logo&#10;&#10;Description automatically generated">
            <a:extLst>
              <a:ext uri="{FF2B5EF4-FFF2-40B4-BE49-F238E27FC236}">
                <a16:creationId xmlns:a16="http://schemas.microsoft.com/office/drawing/2014/main" id="{AACE4B9A-4B0B-49DC-B879-8D7F6B1C2B28}"/>
              </a:ext>
            </a:extLst>
          </p:cNvPr>
          <p:cNvPicPr>
            <a:picLocks noChangeAspect="1"/>
          </p:cNvPicPr>
          <p:nvPr/>
        </p:nvPicPr>
        <p:blipFill>
          <a:blip r:embed="rId9"/>
          <a:stretch>
            <a:fillRect/>
          </a:stretch>
        </p:blipFill>
        <p:spPr>
          <a:xfrm>
            <a:off x="-206996" y="4701309"/>
            <a:ext cx="2765479" cy="1106566"/>
          </a:xfrm>
          <a:prstGeom prst="rect">
            <a:avLst/>
          </a:prstGeom>
        </p:spPr>
      </p:pic>
    </p:spTree>
    <p:extLst>
      <p:ext uri="{BB962C8B-B14F-4D97-AF65-F5344CB8AC3E}">
        <p14:creationId xmlns:p14="http://schemas.microsoft.com/office/powerpoint/2010/main" val="149267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6439-5B19-4283-B302-0CD208DE4AA0}"/>
              </a:ext>
            </a:extLst>
          </p:cNvPr>
          <p:cNvSpPr>
            <a:spLocks noGrp="1"/>
          </p:cNvSpPr>
          <p:nvPr>
            <p:ph type="title"/>
          </p:nvPr>
        </p:nvSpPr>
        <p:spPr/>
        <p:txBody>
          <a:bodyPr/>
          <a:lstStyle/>
          <a:p>
            <a:r>
              <a:rPr lang="en-GB" dirty="0">
                <a:solidFill>
                  <a:srgbClr val="C00000"/>
                </a:solidFill>
              </a:rPr>
              <a:t>Cyber Services</a:t>
            </a:r>
          </a:p>
        </p:txBody>
      </p:sp>
      <p:sp>
        <p:nvSpPr>
          <p:cNvPr id="6" name="Text Placeholder 5">
            <a:extLst>
              <a:ext uri="{FF2B5EF4-FFF2-40B4-BE49-F238E27FC236}">
                <a16:creationId xmlns:a16="http://schemas.microsoft.com/office/drawing/2014/main" id="{4E44B9BB-3D6E-46BB-A1DA-01858AC0EBF2}"/>
              </a:ext>
            </a:extLst>
          </p:cNvPr>
          <p:cNvSpPr txBox="1">
            <a:spLocks noGrp="1"/>
          </p:cNvSpPr>
          <p:nvPr>
            <p:ph type="body" sz="quarter" idx="10"/>
          </p:nvPr>
        </p:nvSpPr>
        <p:spPr>
          <a:xfrm>
            <a:off x="110617" y="800019"/>
            <a:ext cx="5985382" cy="5355312"/>
          </a:xfrm>
          <a:prstGeom prst="rect">
            <a:avLst/>
          </a:prstGeom>
          <a:noFill/>
        </p:spPr>
        <p:txBody>
          <a:bodyPr wrap="square" rtlCol="0">
            <a:spAutoFit/>
          </a:bodyPr>
          <a:lstStyle/>
          <a:p>
            <a:pPr marL="0" indent="0">
              <a:lnSpc>
                <a:spcPct val="100000"/>
              </a:lnSpc>
              <a:spcBef>
                <a:spcPts val="0"/>
              </a:spcBef>
              <a:buNone/>
              <a:defRPr/>
            </a:pPr>
            <a:r>
              <a:rPr kumimoji="0" lang="en-GB" sz="1800" b="1" i="0" u="none" strike="noStrike" kern="1200" cap="none" spc="0" normalizeH="0" baseline="0" noProof="0" dirty="0">
                <a:ln>
                  <a:noFill/>
                </a:ln>
                <a:effectLst/>
                <a:uLnTx/>
                <a:uFillTx/>
                <a:cs typeface="+mn-cs"/>
              </a:rPr>
              <a:t>Corporate Internet Investigation</a:t>
            </a:r>
          </a:p>
          <a:p>
            <a:pPr marL="0" indent="0">
              <a:lnSpc>
                <a:spcPct val="100000"/>
              </a:lnSpc>
              <a:spcBef>
                <a:spcPts val="0"/>
              </a:spcBef>
              <a:buNone/>
              <a:defRPr/>
            </a:pPr>
            <a:r>
              <a:rPr kumimoji="0" lang="en-GB" sz="1800" b="0" i="0" u="none" strike="noStrike" kern="1200" cap="none" spc="0" normalizeH="0" baseline="0" noProof="0" dirty="0">
                <a:ln>
                  <a:noFill/>
                </a:ln>
                <a:effectLst/>
                <a:uLnTx/>
                <a:uFillTx/>
                <a:cs typeface="+mn-cs"/>
              </a:rPr>
              <a:t>Find out what information an attacker can gather about your business and how it can be used in a cyber-attack</a:t>
            </a:r>
          </a:p>
          <a:p>
            <a:pPr marL="0" indent="0">
              <a:lnSpc>
                <a:spcPct val="100000"/>
              </a:lnSpc>
              <a:spcBef>
                <a:spcPts val="0"/>
              </a:spcBef>
              <a:buNone/>
              <a:defRPr/>
            </a:pPr>
            <a:endParaRPr kumimoji="0" lang="en-US" sz="1800" b="1" i="0" u="none" strike="noStrike" kern="1200" cap="none" spc="0" normalizeH="0" baseline="0" noProof="0" dirty="0">
              <a:ln>
                <a:noFill/>
              </a:ln>
              <a:effectLst/>
              <a:uLnTx/>
              <a:uFillTx/>
              <a:cs typeface="+mn-cs"/>
            </a:endParaRPr>
          </a:p>
          <a:p>
            <a:pPr marL="0" indent="0">
              <a:lnSpc>
                <a:spcPct val="100000"/>
              </a:lnSpc>
              <a:spcBef>
                <a:spcPts val="0"/>
              </a:spcBef>
              <a:buNone/>
              <a:defRPr/>
            </a:pPr>
            <a:r>
              <a:rPr kumimoji="0" lang="en-US" sz="1800" b="1" i="0" u="none" strike="noStrike" kern="1200" cap="none" spc="0" normalizeH="0" baseline="0" noProof="0" dirty="0">
                <a:ln>
                  <a:noFill/>
                </a:ln>
                <a:effectLst/>
                <a:uLnTx/>
                <a:uFillTx/>
                <a:cs typeface="+mn-cs"/>
              </a:rPr>
              <a:t>Individual Internet Investigation</a:t>
            </a:r>
            <a:endParaRPr lang="en-GB" sz="1800" noProof="0" dirty="0">
              <a:cs typeface="+mn-cs"/>
            </a:endParaRPr>
          </a:p>
          <a:p>
            <a:pPr marL="0" indent="0">
              <a:lnSpc>
                <a:spcPct val="100000"/>
              </a:lnSpc>
              <a:spcBef>
                <a:spcPts val="0"/>
              </a:spcBef>
              <a:buNone/>
              <a:defRPr/>
            </a:pPr>
            <a:r>
              <a:rPr kumimoji="0" lang="en-GB" sz="1800" b="0" i="0" u="none" strike="noStrike" kern="1200" cap="none" spc="0" normalizeH="0" baseline="0" noProof="0" dirty="0">
                <a:ln>
                  <a:noFill/>
                </a:ln>
                <a:effectLst/>
                <a:uLnTx/>
                <a:uFillTx/>
                <a:cs typeface="+mn-cs"/>
              </a:rPr>
              <a:t>Find out what exists about you or one of your senior team online and how this could be used against you</a:t>
            </a:r>
          </a:p>
          <a:p>
            <a:pPr marL="0" indent="0">
              <a:lnSpc>
                <a:spcPct val="100000"/>
              </a:lnSpc>
              <a:spcBef>
                <a:spcPts val="0"/>
              </a:spcBef>
              <a:buNone/>
              <a:defRPr/>
            </a:pPr>
            <a:endParaRPr kumimoji="0" lang="en-GB" sz="1800" b="1" i="0" u="none" strike="noStrike" kern="1200" cap="none" spc="0" normalizeH="0" baseline="0" noProof="0" dirty="0">
              <a:ln>
                <a:noFill/>
              </a:ln>
              <a:effectLst/>
              <a:uLnTx/>
              <a:uFillTx/>
              <a:cs typeface="+mn-cs"/>
            </a:endParaRPr>
          </a:p>
          <a:p>
            <a:pPr marL="0" indent="0">
              <a:lnSpc>
                <a:spcPct val="100000"/>
              </a:lnSpc>
              <a:spcBef>
                <a:spcPts val="0"/>
              </a:spcBef>
              <a:buNone/>
              <a:defRPr/>
            </a:pPr>
            <a:r>
              <a:rPr kumimoji="0" lang="en-GB" sz="1800" b="1" i="0" u="none" strike="noStrike" kern="1200" cap="none" spc="0" normalizeH="0" baseline="0" noProof="0" dirty="0">
                <a:ln>
                  <a:noFill/>
                </a:ln>
                <a:effectLst/>
                <a:uLnTx/>
                <a:uFillTx/>
                <a:cs typeface="+mn-cs"/>
              </a:rPr>
              <a:t>Security Awareness Training</a:t>
            </a:r>
          </a:p>
          <a:p>
            <a:pPr marL="0" indent="0">
              <a:lnSpc>
                <a:spcPct val="100000"/>
              </a:lnSpc>
              <a:spcBef>
                <a:spcPts val="0"/>
              </a:spcBef>
              <a:buNone/>
              <a:defRPr/>
            </a:pPr>
            <a:r>
              <a:rPr kumimoji="0" lang="en-GB" sz="1800" b="0" i="0" u="none" strike="noStrike" kern="1200" cap="none" spc="0" normalizeH="0" baseline="0" noProof="0" dirty="0">
                <a:ln>
                  <a:noFill/>
                </a:ln>
                <a:effectLst/>
                <a:uLnTx/>
                <a:uFillTx/>
                <a:cs typeface="+mn-cs"/>
              </a:rPr>
              <a:t>Ensure your staff are aware of risks faced from Cyber and how to protect themselves and your business </a:t>
            </a:r>
          </a:p>
          <a:p>
            <a:pPr marL="0" indent="0">
              <a:lnSpc>
                <a:spcPct val="100000"/>
              </a:lnSpc>
              <a:spcBef>
                <a:spcPts val="0"/>
              </a:spcBef>
              <a:buNone/>
              <a:defRPr/>
            </a:pPr>
            <a:endParaRPr kumimoji="0" lang="en-GB" sz="1800" b="1" i="0" u="none" strike="noStrike" kern="1200" cap="none" spc="0" normalizeH="0" baseline="0" noProof="0" dirty="0">
              <a:ln>
                <a:noFill/>
              </a:ln>
              <a:effectLst/>
              <a:uLnTx/>
              <a:uFillTx/>
              <a:cs typeface="+mn-cs"/>
            </a:endParaRPr>
          </a:p>
          <a:p>
            <a:pPr marL="0" indent="0">
              <a:lnSpc>
                <a:spcPct val="100000"/>
              </a:lnSpc>
              <a:spcBef>
                <a:spcPts val="0"/>
              </a:spcBef>
              <a:buNone/>
              <a:defRPr/>
            </a:pPr>
            <a:r>
              <a:rPr kumimoji="0" lang="en-GB" sz="1800" b="1" i="0" u="none" strike="noStrike" kern="1200" cap="none" spc="0" normalizeH="0" baseline="0" noProof="0" dirty="0">
                <a:ln>
                  <a:noFill/>
                </a:ln>
                <a:effectLst/>
                <a:uLnTx/>
                <a:uFillTx/>
                <a:cs typeface="+mn-cs"/>
              </a:rPr>
              <a:t>Remote Vulnerability Assessment</a:t>
            </a:r>
          </a:p>
          <a:p>
            <a:pPr marL="0" indent="0">
              <a:lnSpc>
                <a:spcPct val="100000"/>
              </a:lnSpc>
              <a:spcBef>
                <a:spcPts val="0"/>
              </a:spcBef>
              <a:buNone/>
              <a:defRPr/>
            </a:pPr>
            <a:r>
              <a:rPr kumimoji="0" lang="en-GB" sz="1800" b="0" i="0" u="none" strike="noStrike" kern="1200" cap="none" spc="0" normalizeH="0" baseline="0" noProof="0" dirty="0">
                <a:ln>
                  <a:noFill/>
                </a:ln>
                <a:effectLst/>
                <a:uLnTx/>
                <a:uFillTx/>
                <a:cs typeface="+mn-cs"/>
              </a:rPr>
              <a:t>Can an attacker breach your system remotely?</a:t>
            </a:r>
          </a:p>
          <a:p>
            <a:pPr marL="0" indent="0">
              <a:lnSpc>
                <a:spcPct val="100000"/>
              </a:lnSpc>
              <a:spcBef>
                <a:spcPts val="0"/>
              </a:spcBef>
              <a:buNone/>
              <a:defRPr/>
            </a:pPr>
            <a:endParaRPr kumimoji="0" lang="en-GB" sz="1800" b="1" i="0" u="none" strike="noStrike" kern="1200" cap="none" spc="0" normalizeH="0" baseline="0" noProof="0" dirty="0">
              <a:ln>
                <a:noFill/>
              </a:ln>
              <a:effectLst/>
              <a:uLnTx/>
              <a:uFillTx/>
              <a:cs typeface="+mn-cs"/>
            </a:endParaRPr>
          </a:p>
          <a:p>
            <a:pPr marL="0" indent="0">
              <a:lnSpc>
                <a:spcPct val="100000"/>
              </a:lnSpc>
              <a:spcBef>
                <a:spcPts val="0"/>
              </a:spcBef>
              <a:buNone/>
              <a:defRPr/>
            </a:pPr>
            <a:r>
              <a:rPr kumimoji="0" lang="en-GB" sz="1800" b="1" i="0" u="none" strike="noStrike" kern="1200" cap="none" spc="0" normalizeH="0" baseline="0" noProof="0" dirty="0">
                <a:ln>
                  <a:noFill/>
                </a:ln>
                <a:effectLst/>
                <a:uLnTx/>
                <a:uFillTx/>
                <a:cs typeface="+mn-cs"/>
              </a:rPr>
              <a:t>Internal Vulnerability Assessment</a:t>
            </a:r>
          </a:p>
          <a:p>
            <a:pPr marL="0" indent="0">
              <a:lnSpc>
                <a:spcPct val="100000"/>
              </a:lnSpc>
              <a:spcBef>
                <a:spcPts val="0"/>
              </a:spcBef>
              <a:buNone/>
              <a:defRPr/>
            </a:pPr>
            <a:r>
              <a:rPr kumimoji="0" lang="en-GB" sz="1800" b="0" i="0" u="none" strike="noStrike" kern="1200" cap="none" spc="0" normalizeH="0" baseline="0" noProof="0" dirty="0">
                <a:ln>
                  <a:noFill/>
                </a:ln>
                <a:effectLst/>
                <a:uLnTx/>
                <a:uFillTx/>
                <a:cs typeface="+mn-cs"/>
              </a:rPr>
              <a:t>Find out how secure your network is once an attacker has managed to make a connection</a:t>
            </a:r>
          </a:p>
        </p:txBody>
      </p:sp>
      <p:sp>
        <p:nvSpPr>
          <p:cNvPr id="8" name="TextBox 7">
            <a:extLst>
              <a:ext uri="{FF2B5EF4-FFF2-40B4-BE49-F238E27FC236}">
                <a16:creationId xmlns:a16="http://schemas.microsoft.com/office/drawing/2014/main" id="{81C54234-3505-46A0-858F-D49F088A47AB}"/>
              </a:ext>
            </a:extLst>
          </p:cNvPr>
          <p:cNvSpPr txBox="1"/>
          <p:nvPr/>
        </p:nvSpPr>
        <p:spPr>
          <a:xfrm>
            <a:off x="6411685" y="954130"/>
            <a:ext cx="5780315" cy="4801314"/>
          </a:xfrm>
          <a:prstGeom prst="rect">
            <a:avLst/>
          </a:prstGeom>
          <a:noFill/>
        </p:spPr>
        <p:txBody>
          <a:bodyPr wrap="square">
            <a:spAutoFit/>
          </a:bodyPr>
          <a:lstStyle/>
          <a:p>
            <a:pPr>
              <a:lnSpc>
                <a:spcPct val="100000"/>
              </a:lnSpc>
              <a:spcBef>
                <a:spcPts val="0"/>
              </a:spcBef>
              <a:defRPr/>
            </a:pPr>
            <a:r>
              <a:rPr kumimoji="0" lang="en-GB" b="1" i="0" u="none" strike="noStrike" kern="1200" cap="none" spc="0" normalizeH="0" baseline="0" noProof="0" dirty="0">
                <a:ln>
                  <a:noFill/>
                </a:ln>
                <a:solidFill>
                  <a:srgbClr val="C00000"/>
                </a:solidFill>
                <a:effectLst/>
                <a:uLnTx/>
                <a:uFillTx/>
                <a:latin typeface="Raleway" pitchFamily="2" charset="0"/>
              </a:rPr>
              <a:t>Web Application Vulnerability Assessment</a:t>
            </a:r>
          </a:p>
          <a:p>
            <a:pPr>
              <a:lnSpc>
                <a:spcPct val="100000"/>
              </a:lnSpc>
              <a:spcBef>
                <a:spcPts val="0"/>
              </a:spcBef>
              <a:defRPr/>
            </a:pPr>
            <a:r>
              <a:rPr kumimoji="0" lang="en-GB" b="0" i="0" u="none" strike="noStrike" kern="1200" cap="none" spc="0" normalizeH="0" baseline="0" noProof="0" dirty="0">
                <a:ln>
                  <a:noFill/>
                </a:ln>
                <a:solidFill>
                  <a:srgbClr val="C00000"/>
                </a:solidFill>
                <a:effectLst/>
                <a:uLnTx/>
                <a:uFillTx/>
                <a:latin typeface="Raleway" pitchFamily="2" charset="0"/>
              </a:rPr>
              <a:t>Find out what vulnerabilities exist, what risks they create for your business and how to fix them</a:t>
            </a:r>
          </a:p>
          <a:p>
            <a:pPr>
              <a:lnSpc>
                <a:spcPct val="100000"/>
              </a:lnSpc>
              <a:spcBef>
                <a:spcPts val="0"/>
              </a:spcBef>
              <a:defRPr/>
            </a:pPr>
            <a:endParaRPr kumimoji="0" lang="en-GB" b="1" i="0" u="none" strike="noStrike" kern="1200" cap="none" spc="0" normalizeH="0" baseline="0" noProof="0" dirty="0">
              <a:ln>
                <a:noFill/>
              </a:ln>
              <a:solidFill>
                <a:srgbClr val="C00000"/>
              </a:solidFill>
              <a:effectLst/>
              <a:uLnTx/>
              <a:uFillTx/>
              <a:latin typeface="Raleway" pitchFamily="2" charset="0"/>
            </a:endParaRPr>
          </a:p>
          <a:p>
            <a:pPr>
              <a:lnSpc>
                <a:spcPct val="100000"/>
              </a:lnSpc>
              <a:spcBef>
                <a:spcPts val="0"/>
              </a:spcBef>
              <a:defRPr/>
            </a:pPr>
            <a:r>
              <a:rPr kumimoji="0" lang="en-GB" b="1" i="0" u="none" strike="noStrike" kern="1200" cap="none" spc="0" normalizeH="0" baseline="0" noProof="0" dirty="0">
                <a:ln>
                  <a:noFill/>
                </a:ln>
                <a:solidFill>
                  <a:srgbClr val="C00000"/>
                </a:solidFill>
                <a:effectLst/>
                <a:uLnTx/>
                <a:uFillTx/>
                <a:latin typeface="Raleway" pitchFamily="2" charset="0"/>
              </a:rPr>
              <a:t>Security Policy Review</a:t>
            </a:r>
          </a:p>
          <a:p>
            <a:pPr>
              <a:lnSpc>
                <a:spcPct val="100000"/>
              </a:lnSpc>
              <a:spcBef>
                <a:spcPts val="0"/>
              </a:spcBef>
              <a:defRPr/>
            </a:pPr>
            <a:r>
              <a:rPr kumimoji="0" lang="en-GB" b="0" i="0" u="none" strike="noStrike" kern="1200" cap="none" spc="0" normalizeH="0" baseline="0" noProof="0" dirty="0">
                <a:ln>
                  <a:noFill/>
                </a:ln>
                <a:solidFill>
                  <a:srgbClr val="C00000"/>
                </a:solidFill>
                <a:effectLst/>
                <a:uLnTx/>
                <a:uFillTx/>
                <a:latin typeface="Raleway" pitchFamily="2" charset="0"/>
              </a:rPr>
              <a:t>Find out how robust your current Cyber Security Policies are</a:t>
            </a:r>
          </a:p>
          <a:p>
            <a:pPr>
              <a:lnSpc>
                <a:spcPct val="100000"/>
              </a:lnSpc>
              <a:spcBef>
                <a:spcPts val="0"/>
              </a:spcBef>
              <a:defRPr/>
            </a:pPr>
            <a:endParaRPr kumimoji="0" lang="en-GB" b="1" i="0" u="none" strike="noStrike" kern="1200" cap="none" spc="0" normalizeH="0" baseline="0" noProof="0" dirty="0">
              <a:ln>
                <a:noFill/>
              </a:ln>
              <a:solidFill>
                <a:srgbClr val="C00000"/>
              </a:solidFill>
              <a:effectLst/>
              <a:uLnTx/>
              <a:uFillTx/>
              <a:latin typeface="Raleway" pitchFamily="2" charset="0"/>
            </a:endParaRPr>
          </a:p>
          <a:p>
            <a:pPr>
              <a:lnSpc>
                <a:spcPct val="100000"/>
              </a:lnSpc>
              <a:spcBef>
                <a:spcPts val="0"/>
              </a:spcBef>
              <a:defRPr/>
            </a:pPr>
            <a:r>
              <a:rPr kumimoji="0" lang="en-GB" b="1" i="0" u="none" strike="noStrike" kern="1200" cap="none" spc="0" normalizeH="0" baseline="0" noProof="0" dirty="0">
                <a:ln>
                  <a:noFill/>
                </a:ln>
                <a:solidFill>
                  <a:srgbClr val="C00000"/>
                </a:solidFill>
                <a:effectLst/>
                <a:uLnTx/>
                <a:uFillTx/>
                <a:latin typeface="Raleway" pitchFamily="2" charset="0"/>
              </a:rPr>
              <a:t>Cyber Business Continuity Exercise</a:t>
            </a:r>
          </a:p>
          <a:p>
            <a:pPr>
              <a:lnSpc>
                <a:spcPct val="100000"/>
              </a:lnSpc>
              <a:spcBef>
                <a:spcPts val="0"/>
              </a:spcBef>
              <a:defRPr/>
            </a:pPr>
            <a:r>
              <a:rPr kumimoji="0" lang="en-GB" b="0" i="0" u="none" strike="noStrike" kern="1200" cap="none" spc="0" normalizeH="0" baseline="0" noProof="0" dirty="0">
                <a:ln>
                  <a:noFill/>
                </a:ln>
                <a:solidFill>
                  <a:srgbClr val="C00000"/>
                </a:solidFill>
                <a:effectLst/>
                <a:uLnTx/>
                <a:uFillTx/>
                <a:latin typeface="Raleway" pitchFamily="2" charset="0"/>
              </a:rPr>
              <a:t>A practical assessment tailored for your organisation to test your business continuity plan and its robustness facing cyber-attacks</a:t>
            </a:r>
          </a:p>
          <a:p>
            <a:pPr>
              <a:lnSpc>
                <a:spcPct val="100000"/>
              </a:lnSpc>
              <a:spcBef>
                <a:spcPts val="0"/>
              </a:spcBef>
              <a:defRPr/>
            </a:pPr>
            <a:endParaRPr kumimoji="0" lang="en-GB" b="1" i="0" u="none" strike="noStrike" kern="1200" cap="none" spc="0" normalizeH="0" baseline="0" noProof="0" dirty="0">
              <a:ln>
                <a:noFill/>
              </a:ln>
              <a:solidFill>
                <a:srgbClr val="C00000"/>
              </a:solidFill>
              <a:effectLst/>
              <a:uLnTx/>
              <a:uFillTx/>
              <a:latin typeface="Raleway" pitchFamily="2" charset="0"/>
            </a:endParaRPr>
          </a:p>
          <a:p>
            <a:pPr>
              <a:lnSpc>
                <a:spcPct val="100000"/>
              </a:lnSpc>
              <a:spcBef>
                <a:spcPts val="0"/>
              </a:spcBef>
              <a:defRPr/>
            </a:pPr>
            <a:r>
              <a:rPr kumimoji="0" lang="en-GB" b="1" i="0" u="none" strike="noStrike" kern="1200" cap="none" spc="0" normalizeH="0" baseline="0" noProof="0" dirty="0">
                <a:ln>
                  <a:noFill/>
                </a:ln>
                <a:solidFill>
                  <a:srgbClr val="C00000"/>
                </a:solidFill>
                <a:effectLst/>
                <a:uLnTx/>
                <a:uFillTx/>
                <a:latin typeface="Raleway" pitchFamily="2" charset="0"/>
              </a:rPr>
              <a:t>Partner Resource Support</a:t>
            </a:r>
          </a:p>
          <a:p>
            <a:pPr>
              <a:lnSpc>
                <a:spcPct val="100000"/>
              </a:lnSpc>
              <a:spcBef>
                <a:spcPts val="0"/>
              </a:spcBef>
              <a:defRPr/>
            </a:pPr>
            <a:r>
              <a:rPr kumimoji="0" lang="en-GB" b="0" i="0" u="none" strike="noStrike" kern="1200" cap="none" spc="0" normalizeH="0" baseline="0" noProof="0" dirty="0">
                <a:ln>
                  <a:noFill/>
                </a:ln>
                <a:solidFill>
                  <a:srgbClr val="C00000"/>
                </a:solidFill>
                <a:effectLst/>
                <a:uLnTx/>
                <a:uFillTx/>
                <a:latin typeface="Raleway" pitchFamily="2" charset="0"/>
              </a:rPr>
              <a:t>Student Resource will be used to fill temporary gaps, support extended resource requirements to support projects, or during incident response.</a:t>
            </a:r>
          </a:p>
        </p:txBody>
      </p:sp>
      <p:pic>
        <p:nvPicPr>
          <p:cNvPr id="4" name="Graphic 3" descr="Salon with solid fill">
            <a:extLst>
              <a:ext uri="{FF2B5EF4-FFF2-40B4-BE49-F238E27FC236}">
                <a16:creationId xmlns:a16="http://schemas.microsoft.com/office/drawing/2014/main" id="{2AFC152C-335F-4460-8A72-4EF204DC69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6983" y="84519"/>
            <a:ext cx="914400" cy="914400"/>
          </a:xfrm>
          <a:prstGeom prst="rect">
            <a:avLst/>
          </a:prstGeom>
        </p:spPr>
      </p:pic>
    </p:spTree>
    <p:extLst>
      <p:ext uri="{BB962C8B-B14F-4D97-AF65-F5344CB8AC3E}">
        <p14:creationId xmlns:p14="http://schemas.microsoft.com/office/powerpoint/2010/main" val="329422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A6D71154A8ED43855A52C92E233F84" ma:contentTypeVersion="9" ma:contentTypeDescription="Create a new document." ma:contentTypeScope="" ma:versionID="5fa1001e033061f8419d4f02459d8695">
  <xsd:schema xmlns:xsd="http://www.w3.org/2001/XMLSchema" xmlns:xs="http://www.w3.org/2001/XMLSchema" xmlns:p="http://schemas.microsoft.com/office/2006/metadata/properties" xmlns:ns2="87e5a491-3fd5-43ab-929b-7bc87ac35417" targetNamespace="http://schemas.microsoft.com/office/2006/metadata/properties" ma:root="true" ma:fieldsID="ef18357aaae3b187242324e094d8c053" ns2:_="">
    <xsd:import namespace="87e5a491-3fd5-43ab-929b-7bc87ac354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5a491-3fd5-43ab-929b-7bc87ac35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F9646-4A2A-44DA-9F8A-A8E50CFB9D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31F939-9244-4B72-87C2-41CABDFB8EE9}">
  <ds:schemaRefs>
    <ds:schemaRef ds:uri="http://schemas.microsoft.com/sharepoint/v3/contenttype/forms"/>
  </ds:schemaRefs>
</ds:datastoreItem>
</file>

<file path=customXml/itemProps3.xml><?xml version="1.0" encoding="utf-8"?>
<ds:datastoreItem xmlns:ds="http://schemas.openxmlformats.org/officeDocument/2006/customXml" ds:itemID="{E545118B-448B-4F1D-8F81-9BC65AF81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5a491-3fd5-43ab-929b-7bc87ac35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1794</TotalTime>
  <Words>694</Words>
  <Application>Microsoft Office PowerPoint</Application>
  <PresentationFormat>Widescreen</PresentationFormat>
  <Paragraphs>115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Raleway</vt:lpstr>
      <vt:lpstr>Office Theme</vt:lpstr>
      <vt:lpstr>PowerPoint Presentation</vt:lpstr>
      <vt:lpstr>Aims &amp; Objectives</vt:lpstr>
      <vt:lpstr>CRC Network</vt:lpstr>
      <vt:lpstr>PowerPoint Presentation</vt:lpstr>
      <vt:lpstr>What is it?</vt:lpstr>
      <vt:lpstr>Ways for businesses to be involved?</vt:lpstr>
      <vt:lpstr>What it stands for?</vt:lpstr>
      <vt:lpstr>Services to Business Community</vt:lpstr>
      <vt:lpstr>Cyber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 White</cp:lastModifiedBy>
  <cp:revision>19</cp:revision>
  <cp:lastPrinted>2018-11-02T08:37:05Z</cp:lastPrinted>
  <dcterms:created xsi:type="dcterms:W3CDTF">2018-10-31T09:47:22Z</dcterms:created>
  <dcterms:modified xsi:type="dcterms:W3CDTF">2021-04-28T13:35:22Z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0x01010079A6D71154A8ED43855A52C92E233F84</vt:lpwstr>
  </property>
</Properties>
</file>